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bookmarkIdSeed="4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267" r:id="rId2"/>
    <p:sldId id="548" r:id="rId3"/>
    <p:sldId id="673" r:id="rId4"/>
    <p:sldId id="674" r:id="rId5"/>
    <p:sldId id="675" r:id="rId6"/>
    <p:sldId id="676" r:id="rId7"/>
    <p:sldId id="672" r:id="rId8"/>
    <p:sldId id="671" r:id="rId9"/>
    <p:sldId id="670" r:id="rId10"/>
    <p:sldId id="655" r:id="rId11"/>
    <p:sldId id="679" r:id="rId12"/>
    <p:sldId id="680" r:id="rId13"/>
    <p:sldId id="678" r:id="rId14"/>
    <p:sldId id="578" r:id="rId15"/>
    <p:sldId id="491" r:id="rId16"/>
    <p:sldId id="677" r:id="rId17"/>
  </p:sldIdLst>
  <p:sldSz cx="12192000" cy="6858000"/>
  <p:notesSz cx="6858000" cy="9144000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5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QDYK" initials="Q" lastIdx="1" clrIdx="0"/>
  <p:cmAuthor id="1" name="Administrator" initials="A" lastIdx="6" clrIdx="1">
    <p:extLst>
      <p:ext uri="{19B8F6BF-5375-455C-9EA6-DF929625EA0E}">
        <p15:presenceInfo xmlns:p15="http://schemas.microsoft.com/office/powerpoint/2012/main" userId="Administrato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38198"/>
    <a:srgbClr val="004E8A"/>
    <a:srgbClr val="D9D9D9"/>
    <a:srgbClr val="7A1B75"/>
    <a:srgbClr val="993366"/>
    <a:srgbClr val="B5B5B5"/>
    <a:srgbClr val="CBD0DA"/>
    <a:srgbClr val="29C4F4"/>
    <a:srgbClr val="B2EAFB"/>
    <a:srgbClr val="0072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中度样式 1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43" autoAdjust="0"/>
    <p:restoredTop sz="96314" autoAdjust="0"/>
  </p:normalViewPr>
  <p:slideViewPr>
    <p:cSldViewPr snapToObjects="1">
      <p:cViewPr varScale="1">
        <p:scale>
          <a:sx n="104" d="100"/>
          <a:sy n="104" d="100"/>
        </p:scale>
        <p:origin x="150" y="294"/>
      </p:cViewPr>
      <p:guideLst>
        <p:guide orient="horz" pos="2160"/>
        <p:guide pos="385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2692"/>
    </p:cViewPr>
  </p:sorterViewPr>
  <p:notesViewPr>
    <p:cSldViewPr snapToObjects="1">
      <p:cViewPr varScale="1">
        <p:scale>
          <a:sx n="51" d="100"/>
          <a:sy n="51" d="100"/>
        </p:scale>
        <p:origin x="2692" y="4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90500" y="387350"/>
            <a:ext cx="5403850" cy="39052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108000" tIns="0" rIns="0" bIns="0" numCol="1" anchor="ctr" anchorCtr="0" compatLnSpc="1"/>
          <a:lstStyle>
            <a:lvl1pPr>
              <a:lnSpc>
                <a:spcPts val="1300"/>
              </a:lnSpc>
              <a:defRPr sz="1000" b="1">
                <a:latin typeface="Stafford" pitchFamily="2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190500" y="8567738"/>
            <a:ext cx="1330325" cy="2603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0" rIns="0" bIns="0" numCol="1" anchor="t" anchorCtr="0" compatLnSpc="1"/>
          <a:lstStyle>
            <a:lvl1pPr>
              <a:defRPr sz="1000" b="1">
                <a:latin typeface="Stafford" pitchFamily="2" charset="0"/>
              </a:defRPr>
            </a:lvl1pPr>
          </a:lstStyle>
          <a:p>
            <a:pPr>
              <a:defRPr/>
            </a:pPr>
            <a:fld id="{69604056-4B4C-43EA-9365-653EC54AF38D}" type="datetime4">
              <a:rPr lang="de-DE"/>
              <a:pPr>
                <a:defRPr/>
              </a:pPr>
              <a:t>31. Januar 2024</a:t>
            </a:fld>
            <a:endParaRPr lang="de-DE"/>
          </a:p>
        </p:txBody>
      </p:sp>
      <p:sp>
        <p:nvSpPr>
          <p:cNvPr id="501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520825" y="8567738"/>
            <a:ext cx="4464050" cy="2603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0" rIns="0" bIns="0" numCol="1" anchor="t" anchorCtr="0" compatLnSpc="1"/>
          <a:lstStyle>
            <a:lvl1pPr>
              <a:defRPr sz="1000" b="1">
                <a:latin typeface="Stafford" pitchFamily="2" charset="0"/>
              </a:defRPr>
            </a:lvl1pPr>
          </a:lstStyle>
          <a:p>
            <a:pPr>
              <a:defRPr/>
            </a:pPr>
            <a:r>
              <a:rPr lang="de-DE"/>
              <a:t>|  </a:t>
            </a:r>
          </a:p>
        </p:txBody>
      </p:sp>
      <p:sp>
        <p:nvSpPr>
          <p:cNvPr id="501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999163" y="8567738"/>
            <a:ext cx="669925" cy="2603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0" rIns="0" bIns="0" numCol="1" anchor="t" anchorCtr="0" compatLnSpc="1"/>
          <a:lstStyle>
            <a:lvl1pPr algn="r">
              <a:defRPr sz="1000" b="1">
                <a:latin typeface="Stafford" pitchFamily="2" charset="0"/>
              </a:defRPr>
            </a:lvl1pPr>
          </a:lstStyle>
          <a:p>
            <a:pPr>
              <a:defRPr/>
            </a:pPr>
            <a:r>
              <a:rPr lang="de-DE"/>
              <a:t>|  </a:t>
            </a:r>
            <a:fld id="{152D8ADA-5A03-4FCA-A1AD-74ACF911D96D}" type="slidenum">
              <a:rPr lang="de-DE"/>
              <a:pPr>
                <a:defRPr/>
              </a:pPr>
              <a:t>‹#›</a:t>
            </a:fld>
            <a:endParaRPr lang="de-DE"/>
          </a:p>
        </p:txBody>
      </p:sp>
      <p:pic>
        <p:nvPicPr>
          <p:cNvPr id="7174" name="Picture 6" descr="tud_logo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40400" y="360363"/>
            <a:ext cx="928688" cy="417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0183" name="Rectangle 7"/>
          <p:cNvSpPr>
            <a:spLocks noChangeArrowheads="1"/>
          </p:cNvSpPr>
          <p:nvPr/>
        </p:nvSpPr>
        <p:spPr bwMode="auto">
          <a:xfrm>
            <a:off x="190500" y="179388"/>
            <a:ext cx="6478588" cy="144462"/>
          </a:xfrm>
          <a:prstGeom prst="rect">
            <a:avLst/>
          </a:prstGeom>
          <a:solidFill>
            <a:srgbClr val="B5B5B5"/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de-DE">
              <a:latin typeface="Arial" panose="020B0604020202020204" pitchFamily="34" charset="0"/>
            </a:endParaRPr>
          </a:p>
        </p:txBody>
      </p:sp>
      <p:sp>
        <p:nvSpPr>
          <p:cNvPr id="50184" name="Line 8"/>
          <p:cNvSpPr>
            <a:spLocks noChangeShapeType="1"/>
          </p:cNvSpPr>
          <p:nvPr/>
        </p:nvSpPr>
        <p:spPr bwMode="auto">
          <a:xfrm>
            <a:off x="190500" y="360363"/>
            <a:ext cx="6478588" cy="0"/>
          </a:xfrm>
          <a:prstGeom prst="line">
            <a:avLst/>
          </a:prstGeom>
          <a:noFill/>
          <a:ln w="15240">
            <a:solidFill>
              <a:schemeClr val="tx1"/>
            </a:solidFill>
            <a:round/>
          </a:ln>
          <a:effectLst/>
        </p:spPr>
        <p:txBody>
          <a:bodyPr/>
          <a:lstStyle/>
          <a:p>
            <a:pPr>
              <a:defRPr/>
            </a:pPr>
            <a:endParaRPr lang="de-DE">
              <a:latin typeface="Arial" panose="020B0604020202020204" pitchFamily="34" charset="0"/>
            </a:endParaRPr>
          </a:p>
        </p:txBody>
      </p:sp>
      <p:sp>
        <p:nvSpPr>
          <p:cNvPr id="50185" name="Line 9"/>
          <p:cNvSpPr>
            <a:spLocks noChangeShapeType="1"/>
          </p:cNvSpPr>
          <p:nvPr/>
        </p:nvSpPr>
        <p:spPr bwMode="auto">
          <a:xfrm>
            <a:off x="190500" y="8496300"/>
            <a:ext cx="6478588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</a:ln>
          <a:effectLst/>
        </p:spPr>
        <p:txBody>
          <a:bodyPr/>
          <a:lstStyle/>
          <a:p>
            <a:pPr>
              <a:defRPr/>
            </a:pPr>
            <a:endParaRPr lang="de-DE">
              <a:latin typeface="Arial" panose="020B0604020202020204" pitchFamily="34" charset="0"/>
            </a:endParaRPr>
          </a:p>
        </p:txBody>
      </p:sp>
      <p:sp>
        <p:nvSpPr>
          <p:cNvPr id="50186" name="Line 10"/>
          <p:cNvSpPr>
            <a:spLocks noChangeShapeType="1"/>
          </p:cNvSpPr>
          <p:nvPr/>
        </p:nvSpPr>
        <p:spPr bwMode="auto">
          <a:xfrm>
            <a:off x="188913" y="777875"/>
            <a:ext cx="6478587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</a:ln>
          <a:effectLst/>
        </p:spPr>
        <p:txBody>
          <a:bodyPr/>
          <a:lstStyle/>
          <a:p>
            <a:pPr>
              <a:defRPr/>
            </a:pPr>
            <a:endParaRPr 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-785813" y="11113"/>
            <a:ext cx="8189913" cy="460851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</a:ln>
        </p:spPr>
      </p:sp>
      <p:sp>
        <p:nvSpPr>
          <p:cNvPr id="3080" name="Rectangle 8"/>
          <p:cNvSpPr>
            <a:spLocks noChangeArrowheads="1"/>
          </p:cNvSpPr>
          <p:nvPr/>
        </p:nvSpPr>
        <p:spPr bwMode="auto">
          <a:xfrm>
            <a:off x="190500" y="387350"/>
            <a:ext cx="5403850" cy="3937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lIns="108000" tIns="0" rIns="0" bIns="0" anchor="ctr"/>
          <a:lstStyle/>
          <a:p>
            <a:pPr>
              <a:lnSpc>
                <a:spcPts val="1300"/>
              </a:lnSpc>
              <a:defRPr/>
            </a:pPr>
            <a:endParaRPr lang="de-DE" sz="1000" b="1">
              <a:latin typeface="Stafford" pitchFamily="2" charset="0"/>
            </a:endParaRPr>
          </a:p>
        </p:txBody>
      </p:sp>
      <p:sp>
        <p:nvSpPr>
          <p:cNvPr id="14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0" y="4643438"/>
            <a:ext cx="6858000" cy="4500562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de-DE" noProof="0" dirty="0"/>
              <a:t>Textmasterformate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/>
  <p:notesStyle>
    <a:lvl1pPr algn="l" rtl="0" eaLnBrk="0" fontAlgn="base" hangingPunct="0">
      <a:spcBef>
        <a:spcPct val="1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1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1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1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1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498830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两个阶段：首先测试基本功能，之后比较优劣性（与现有单车算法、现有云控规划算法）</a:t>
            </a:r>
          </a:p>
        </p:txBody>
      </p:sp>
    </p:spTree>
    <p:extLst>
      <p:ext uri="{BB962C8B-B14F-4D97-AF65-F5344CB8AC3E}">
        <p14:creationId xmlns:p14="http://schemas.microsoft.com/office/powerpoint/2010/main" val="8075467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none" baseline="0">
                <a:solidFill>
                  <a:srgbClr val="004E8A"/>
                </a:solidFill>
              </a:defRPr>
            </a:lvl1pPr>
          </a:lstStyle>
          <a:p>
            <a:r>
              <a:rPr lang="zh-CN" altLang="de-DE" dirty="0"/>
              <a:t>单击此处编辑母版标题样式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lIns="0" anchor="b"/>
          <a:lstStyle>
            <a:lvl1pPr marL="0" indent="0">
              <a:buNone/>
              <a:defRPr sz="2000" baseline="0">
                <a:solidFill>
                  <a:srgbClr val="000000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de-DE" dirty="0"/>
              <a:t>单击此处编辑母版文本样式</a:t>
            </a:r>
          </a:p>
          <a:p>
            <a:pPr lvl="1"/>
            <a:r>
              <a:rPr lang="zh-CN" altLang="de-DE" dirty="0"/>
              <a:t>第二级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/>
          <p:cNvSpPr txBox="1"/>
          <p:nvPr/>
        </p:nvSpPr>
        <p:spPr>
          <a:xfrm>
            <a:off x="11433045" y="141289"/>
            <a:ext cx="473206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fld id="{8EEE8D9B-E95C-43B8-A9F5-02EB95FB5BF3}" type="slidenum">
              <a:rPr lang="de-DE" sz="1100" b="1">
                <a:solidFill>
                  <a:schemeClr val="bg1"/>
                </a:solidFill>
                <a:latin typeface="Arial" panose="020B0604020202020204" pitchFamily="34" charset="0"/>
              </a:rPr>
              <a:pPr algn="r">
                <a:defRPr/>
              </a:pPr>
              <a:t>‹#›</a:t>
            </a:fld>
            <a:endParaRPr lang="de-DE" sz="1100" b="1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de-DE"/>
              <a:t>单击此处编辑母版标题样式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spcAft>
                <a:spcPts val="600"/>
              </a:spcAft>
              <a:buNone/>
              <a:defRPr b="1">
                <a:solidFill>
                  <a:srgbClr val="004E8A"/>
                </a:solidFill>
              </a:defRPr>
            </a:lvl1pPr>
            <a:lvl2pPr>
              <a:spcAft>
                <a:spcPts val="600"/>
              </a:spcAft>
              <a:defRPr b="1"/>
            </a:lvl2pPr>
            <a:lvl3pPr>
              <a:spcAft>
                <a:spcPts val="600"/>
              </a:spcAft>
              <a:defRPr b="1"/>
            </a:lvl3pPr>
            <a:lvl4pPr>
              <a:spcAft>
                <a:spcPts val="600"/>
              </a:spcAft>
              <a:defRPr b="1"/>
            </a:lvl4pPr>
            <a:lvl5pPr>
              <a:spcAft>
                <a:spcPts val="600"/>
              </a:spcAft>
              <a:defRPr b="1"/>
            </a:lvl5pPr>
          </a:lstStyle>
          <a:p>
            <a:pPr lvl="0"/>
            <a:r>
              <a:rPr lang="zh-CN" altLang="de-DE"/>
              <a:t>单击此处编辑母版文本样式</a:t>
            </a:r>
          </a:p>
          <a:p>
            <a:pPr lvl="1"/>
            <a:r>
              <a:rPr lang="zh-CN" altLang="de-DE"/>
              <a:t>第二级</a:t>
            </a:r>
          </a:p>
          <a:p>
            <a:pPr lvl="1"/>
            <a:endParaRPr lang="zh-CN" altLang="de-DE"/>
          </a:p>
          <a:p>
            <a:pPr lvl="1"/>
            <a:endParaRPr lang="zh-CN" altLang="de-DE"/>
          </a:p>
          <a:p>
            <a:pPr lvl="2"/>
            <a:r>
              <a:rPr lang="zh-CN" altLang="de-DE"/>
              <a:t>第三级</a:t>
            </a:r>
          </a:p>
          <a:p>
            <a:pPr lvl="3"/>
            <a:r>
              <a:rPr lang="zh-CN" altLang="de-DE"/>
              <a:t>第四级</a:t>
            </a:r>
          </a:p>
          <a:p>
            <a:pPr lvl="4"/>
            <a:r>
              <a:rPr lang="zh-CN" altLang="de-DE"/>
              <a:t>第五级</a:t>
            </a:r>
            <a:endParaRPr lang="de-DE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9DA437E-E2C8-4585-82B4-C6201BFCF35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51784" y="2924944"/>
            <a:ext cx="4320000" cy="144000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Rectangle 13"/>
          <p:cNvSpPr>
            <a:spLocks noChangeArrowheads="1"/>
          </p:cNvSpPr>
          <p:nvPr/>
        </p:nvSpPr>
        <p:spPr bwMode="auto">
          <a:xfrm>
            <a:off x="334434" y="368300"/>
            <a:ext cx="11523133" cy="108108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de-DE">
              <a:latin typeface="Arial" panose="020B0604020202020204" pitchFamily="34" charset="0"/>
            </a:endParaRP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78366" y="488950"/>
            <a:ext cx="9636945" cy="838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0" tIns="0" rIns="0" bIns="0" numCol="1" anchor="ctr" anchorCtr="0" compatLnSpc="1"/>
          <a:lstStyle/>
          <a:p>
            <a:pPr lvl="0"/>
            <a:r>
              <a:rPr lang="de-DE"/>
              <a:t>Titelmasterformat durch Klicken bearbeiten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34434" y="1592263"/>
            <a:ext cx="11521017" cy="47894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032" name="Rectangle 8"/>
          <p:cNvSpPr>
            <a:spLocks noChangeArrowheads="1"/>
          </p:cNvSpPr>
          <p:nvPr/>
        </p:nvSpPr>
        <p:spPr bwMode="auto">
          <a:xfrm>
            <a:off x="334434" y="196851"/>
            <a:ext cx="11523133" cy="144463"/>
          </a:xfrm>
          <a:prstGeom prst="rect">
            <a:avLst/>
          </a:prstGeom>
          <a:solidFill>
            <a:srgbClr val="7A1B75"/>
          </a:solidFill>
          <a:ln w="3175">
            <a:noFill/>
            <a:miter lim="800000"/>
          </a:ln>
        </p:spPr>
        <p:txBody>
          <a:bodyPr/>
          <a:lstStyle/>
          <a:p>
            <a:pPr>
              <a:defRPr/>
            </a:pPr>
            <a:endParaRPr lang="de-DE">
              <a:latin typeface="Arial" panose="020B0604020202020204" pitchFamily="34" charset="0"/>
            </a:endParaRPr>
          </a:p>
        </p:txBody>
      </p:sp>
      <p:sp>
        <p:nvSpPr>
          <p:cNvPr id="1038" name="Line 14"/>
          <p:cNvSpPr>
            <a:spLocks noChangeShapeType="1"/>
          </p:cNvSpPr>
          <p:nvPr/>
        </p:nvSpPr>
        <p:spPr bwMode="auto">
          <a:xfrm>
            <a:off x="334434" y="1449388"/>
            <a:ext cx="11521017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</a:ln>
        </p:spPr>
        <p:txBody>
          <a:bodyPr/>
          <a:lstStyle/>
          <a:p>
            <a:pPr>
              <a:defRPr/>
            </a:pPr>
            <a:endParaRPr lang="de-DE">
              <a:latin typeface="Arial" panose="020B0604020202020204" pitchFamily="34" charset="0"/>
            </a:endParaRPr>
          </a:p>
        </p:txBody>
      </p:sp>
      <p:sp>
        <p:nvSpPr>
          <p:cNvPr id="1039" name="Line 15"/>
          <p:cNvSpPr>
            <a:spLocks noChangeShapeType="1"/>
          </p:cNvSpPr>
          <p:nvPr/>
        </p:nvSpPr>
        <p:spPr bwMode="auto">
          <a:xfrm>
            <a:off x="336551" y="6489700"/>
            <a:ext cx="11521016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</a:ln>
        </p:spPr>
        <p:txBody>
          <a:bodyPr/>
          <a:lstStyle/>
          <a:p>
            <a:pPr>
              <a:defRPr/>
            </a:pPr>
            <a:endParaRPr lang="de-DE">
              <a:latin typeface="Arial" panose="020B0604020202020204" pitchFamily="34" charset="0"/>
            </a:endParaRPr>
          </a:p>
        </p:txBody>
      </p:sp>
      <p:sp>
        <p:nvSpPr>
          <p:cNvPr id="1040" name="Rectangle 16"/>
          <p:cNvSpPr>
            <a:spLocks noChangeArrowheads="1"/>
          </p:cNvSpPr>
          <p:nvPr/>
        </p:nvSpPr>
        <p:spPr bwMode="auto">
          <a:xfrm>
            <a:off x="334434" y="366714"/>
            <a:ext cx="11521017" cy="14287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de-DE">
              <a:latin typeface="Arial" panose="020B0604020202020204" pitchFamily="34" charset="0"/>
            </a:endParaRPr>
          </a:p>
        </p:txBody>
      </p:sp>
      <p:sp>
        <p:nvSpPr>
          <p:cNvPr id="12" name="Textplatzhalter 7"/>
          <p:cNvSpPr txBox="1"/>
          <p:nvPr/>
        </p:nvSpPr>
        <p:spPr>
          <a:xfrm>
            <a:off x="336550" y="6511926"/>
            <a:ext cx="6902457" cy="214313"/>
          </a:xfrm>
          <a:prstGeom prst="rect">
            <a:avLst/>
          </a:prstGeom>
        </p:spPr>
        <p:txBody>
          <a:bodyPr rIns="0"/>
          <a:lstStyle>
            <a:lvl1pPr algn="r">
              <a:buNone/>
              <a:defRPr sz="1000"/>
            </a:lvl1pPr>
            <a:lvl5pPr>
              <a:defRPr/>
            </a:lvl5pPr>
          </a:lstStyle>
          <a:p>
            <a:pPr marL="179705" indent="-179705" algn="l">
              <a:spcBef>
                <a:spcPct val="20000"/>
              </a:spcBef>
              <a:buFont typeface="Wingdings" panose="05000000000000000000" pitchFamily="2" charset="2"/>
              <a:buNone/>
              <a:defRPr/>
            </a:pPr>
            <a:r>
              <a:rPr lang="de-DE" sz="1000" kern="0" dirty="0">
                <a:latin typeface="+mn-lt"/>
              </a:rPr>
              <a:t>&lt;</a:t>
            </a:r>
            <a:r>
              <a:rPr lang="en-US" altLang="zh-CN" sz="1000" kern="0" dirty="0">
                <a:latin typeface="+mn-lt"/>
              </a:rPr>
              <a:t>Seminar</a:t>
            </a:r>
            <a:r>
              <a:rPr lang="de-DE" sz="1000" kern="0" dirty="0">
                <a:latin typeface="+mn-lt"/>
              </a:rPr>
              <a:t>&gt;</a:t>
            </a:r>
            <a:r>
              <a:rPr lang="de-DE" sz="1000" kern="0" baseline="0" dirty="0">
                <a:latin typeface="+mn-lt"/>
              </a:rPr>
              <a:t> </a:t>
            </a:r>
            <a:r>
              <a:rPr lang="de-DE" sz="1000" dirty="0">
                <a:latin typeface="Arial" panose="020B0604020202020204" pitchFamily="34" charset="0"/>
              </a:rPr>
              <a:t>| &lt;C</a:t>
            </a:r>
            <a:r>
              <a:rPr lang="en-US" altLang="zh-CN" sz="1000" dirty="0">
                <a:latin typeface="Arial" panose="020B0604020202020204" pitchFamily="34" charset="0"/>
              </a:rPr>
              <a:t>hen Deng</a:t>
            </a:r>
            <a:r>
              <a:rPr lang="de-DE" sz="1000" dirty="0">
                <a:latin typeface="Arial" panose="020B0604020202020204" pitchFamily="34" charset="0"/>
              </a:rPr>
              <a:t>&gt; | &lt;B</a:t>
            </a:r>
            <a:r>
              <a:rPr lang="en-US" altLang="zh-CN" sz="1000" dirty="0" err="1">
                <a:latin typeface="Arial" panose="020B0604020202020204" pitchFamily="34" charset="0"/>
              </a:rPr>
              <a:t>eijing</a:t>
            </a:r>
            <a:r>
              <a:rPr lang="de-DE" sz="1000" dirty="0">
                <a:latin typeface="Arial" panose="020B0604020202020204" pitchFamily="34" charset="0"/>
              </a:rPr>
              <a:t>&gt; | &lt;</a:t>
            </a:r>
            <a:fld id="{83EA6D7B-8FEF-4F0E-A556-872C5B549987}" type="datetime5">
              <a:rPr lang="de-DE" sz="1000" smtClean="0">
                <a:latin typeface="Arial" panose="020B0604020202020204" pitchFamily="34" charset="0"/>
              </a:rPr>
              <a:t>24-01-31</a:t>
            </a:fld>
            <a:r>
              <a:rPr lang="de-DE" sz="1000" dirty="0">
                <a:latin typeface="Arial" panose="020B0604020202020204" pitchFamily="34" charset="0"/>
              </a:rPr>
              <a:t>&gt;</a:t>
            </a:r>
            <a:endParaRPr lang="de-DE" sz="1000" kern="0" dirty="0">
              <a:latin typeface="+mn-lt"/>
            </a:endParaRPr>
          </a:p>
        </p:txBody>
      </p:sp>
      <p:pic>
        <p:nvPicPr>
          <p:cNvPr id="16" name="图片 15"/>
          <p:cNvPicPr>
            <a:picLocks noChangeAspect="1"/>
          </p:cNvPicPr>
          <p:nvPr userDrawn="1"/>
        </p:nvPicPr>
        <p:blipFill rotWithShape="1">
          <a:blip r:embed="rId5"/>
          <a:srcRect r="68624"/>
          <a:stretch>
            <a:fillRect/>
          </a:stretch>
        </p:blipFill>
        <p:spPr>
          <a:xfrm>
            <a:off x="11017362" y="548680"/>
            <a:ext cx="749371" cy="720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 userDrawn="1"/>
        </p:nvPicPr>
        <p:blipFill>
          <a:blip r:embed="rId6" cstate="print"/>
          <a:stretch>
            <a:fillRect/>
          </a:stretch>
        </p:blipFill>
        <p:spPr>
          <a:xfrm>
            <a:off x="10906048" y="6525344"/>
            <a:ext cx="972000" cy="309969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hf sldNum="0"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</a:defRPr>
      </a:lvl9pPr>
    </p:titleStyle>
    <p:bodyStyle>
      <a:lvl1pPr marL="179705" indent="-179705" algn="l" rtl="0" eaLnBrk="1" fontAlgn="base" hangingPunct="1">
        <a:spcBef>
          <a:spcPct val="20000"/>
        </a:spcBef>
        <a:spcAft>
          <a:spcPts val="600"/>
        </a:spcAft>
        <a:buFont typeface="Wingdings" panose="05000000000000000000" pitchFamily="2" charset="2"/>
        <a:defRPr sz="2000" b="1">
          <a:solidFill>
            <a:srgbClr val="004E8A"/>
          </a:solidFill>
          <a:latin typeface="+mn-lt"/>
          <a:ea typeface="+mn-ea"/>
          <a:cs typeface="+mn-cs"/>
        </a:defRPr>
      </a:lvl1pPr>
      <a:lvl2pPr marL="349250" indent="-168275" algn="l" rtl="0" eaLnBrk="1" fontAlgn="base" hangingPunct="1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b="1">
          <a:solidFill>
            <a:schemeClr val="tx1"/>
          </a:solidFill>
          <a:latin typeface="+mn-lt"/>
        </a:defRPr>
      </a:lvl2pPr>
      <a:lvl3pPr marL="538480" indent="-187325" algn="l" rtl="0" eaLnBrk="1" fontAlgn="base" hangingPunct="1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b="1">
          <a:solidFill>
            <a:schemeClr val="tx1"/>
          </a:solidFill>
          <a:latin typeface="+mn-lt"/>
        </a:defRPr>
      </a:lvl3pPr>
      <a:lvl4pPr marL="717550" indent="-173355" algn="l" rtl="0" eaLnBrk="1" fontAlgn="base" hangingPunct="1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1600" b="1">
          <a:solidFill>
            <a:schemeClr val="tx1"/>
          </a:solidFill>
          <a:latin typeface="+mn-lt"/>
        </a:defRPr>
      </a:lvl4pPr>
      <a:lvl5pPr marL="908050" indent="-189230" algn="l" rtl="0" eaLnBrk="1" fontAlgn="base" hangingPunct="1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1600" b="1">
          <a:solidFill>
            <a:schemeClr val="tx1"/>
          </a:solidFill>
          <a:latin typeface="+mn-lt"/>
        </a:defRPr>
      </a:lvl5pPr>
      <a:lvl6pPr marL="1365250" indent="-189230" algn="l" rtl="0" eaLnBrk="1" fontAlgn="base" hangingPunct="1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</a:defRPr>
      </a:lvl6pPr>
      <a:lvl7pPr marL="1822450" indent="-189230" algn="l" rtl="0" eaLnBrk="1" fontAlgn="base" hangingPunct="1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</a:defRPr>
      </a:lvl7pPr>
      <a:lvl8pPr marL="2279650" indent="-189230" algn="l" rtl="0" eaLnBrk="1" fontAlgn="base" hangingPunct="1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</a:defRPr>
      </a:lvl8pPr>
      <a:lvl9pPr marL="2736850" indent="-189230" algn="l" rtl="0" eaLnBrk="1" fontAlgn="base" hangingPunct="1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>
            <a:extLst>
              <a:ext uri="{FF2B5EF4-FFF2-40B4-BE49-F238E27FC236}">
                <a16:creationId xmlns:a16="http://schemas.microsoft.com/office/drawing/2014/main" id="{D5A805BB-5214-4166-B662-007A7FD36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/>
          <a:lstStyle/>
          <a:p>
            <a:r>
              <a:rPr lang="zh-CN" altLang="en-US" dirty="0"/>
              <a:t>无信控路口多车协同</a:t>
            </a:r>
            <a:endParaRPr lang="de-DE" dirty="0"/>
          </a:p>
        </p:txBody>
      </p:sp>
      <p:sp>
        <p:nvSpPr>
          <p:cNvPr id="6" name="Textplatzhalter 2">
            <a:extLst>
              <a:ext uri="{FF2B5EF4-FFF2-40B4-BE49-F238E27FC236}">
                <a16:creationId xmlns:a16="http://schemas.microsoft.com/office/drawing/2014/main" id="{7B40D692-76C9-4B12-8213-41AE5DFE3F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/>
          <a:lstStyle/>
          <a:p>
            <a:r>
              <a:rPr lang="zh-CN" altLang="en-US" dirty="0"/>
              <a:t>方案设计</a:t>
            </a:r>
            <a:endParaRPr lang="de-DE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1F8A45-DFE5-40A7-B9C8-541014C9E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云端部署方法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B73FDC9-7688-4B4D-B7F4-0FC6C8457C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435" y="1592263"/>
            <a:ext cx="10082045" cy="2772841"/>
          </a:xfrm>
        </p:spPr>
        <p:txBody>
          <a:bodyPr/>
          <a:lstStyle/>
          <a:p>
            <a:r>
              <a:rPr lang="zh-CN" altLang="en-US" dirty="0"/>
              <a:t>算法输入</a:t>
            </a:r>
            <a:endParaRPr lang="en-US" altLang="zh-CN" dirty="0"/>
          </a:p>
          <a:p>
            <a:pPr lvl="1"/>
            <a:r>
              <a:rPr lang="zh-CN" altLang="en-US" dirty="0"/>
              <a:t>协同区域内车辆数：</a:t>
            </a:r>
            <a:r>
              <a:rPr lang="en-US" altLang="zh-CN" dirty="0" err="1"/>
              <a:t>numOfVehs</a:t>
            </a:r>
            <a:endParaRPr lang="en-US" altLang="zh-CN" dirty="0"/>
          </a:p>
          <a:p>
            <a:pPr lvl="1"/>
            <a:r>
              <a:rPr lang="zh-CN" altLang="en-US" dirty="0"/>
              <a:t>各车辆与路口沿车道的距离（</a:t>
            </a:r>
            <a:r>
              <a:rPr lang="en-US" altLang="zh-CN" dirty="0"/>
              <a:t>m</a:t>
            </a:r>
            <a:r>
              <a:rPr lang="zh-CN" altLang="en-US" dirty="0"/>
              <a:t>）：数组</a:t>
            </a:r>
            <a:r>
              <a:rPr lang="en-US" altLang="zh-CN" dirty="0"/>
              <a:t>dis2center</a:t>
            </a:r>
          </a:p>
          <a:p>
            <a:pPr lvl="1"/>
            <a:r>
              <a:rPr lang="zh-CN" altLang="en-US" dirty="0"/>
              <a:t>各车辆速度（</a:t>
            </a:r>
            <a:r>
              <a:rPr lang="en-US" altLang="zh-CN" dirty="0"/>
              <a:t>m/s</a:t>
            </a:r>
            <a:r>
              <a:rPr lang="zh-CN" altLang="en-US" dirty="0"/>
              <a:t>） ：数组</a:t>
            </a:r>
            <a:r>
              <a:rPr lang="en-US" altLang="zh-CN" dirty="0"/>
              <a:t>velocity</a:t>
            </a:r>
          </a:p>
          <a:p>
            <a:pPr lvl="1"/>
            <a:r>
              <a:rPr lang="zh-CN" altLang="en-US" dirty="0"/>
              <a:t>各车辆加速度</a:t>
            </a:r>
            <a:r>
              <a:rPr lang="zh-CN" altLang="en-US" sz="18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lang="en-US" altLang="zh-CN" sz="18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m/s^2</a:t>
            </a:r>
            <a:r>
              <a:rPr lang="zh-CN" altLang="en-US" sz="18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</a:t>
            </a:r>
            <a:r>
              <a:rPr lang="zh-CN" altLang="en-US" kern="1200" dirty="0">
                <a:ea typeface="+mn-ea"/>
                <a:cs typeface="+mn-cs"/>
              </a:rPr>
              <a:t>：数组</a:t>
            </a:r>
            <a:r>
              <a:rPr lang="en-US" altLang="zh-CN" dirty="0"/>
              <a:t>accel</a:t>
            </a:r>
          </a:p>
          <a:p>
            <a:pPr lvl="1"/>
            <a:r>
              <a:rPr lang="zh-CN" altLang="en-US" dirty="0"/>
              <a:t>存在冲突且比第</a:t>
            </a:r>
            <a:r>
              <a:rPr lang="en-US" altLang="zh-CN" dirty="0" err="1"/>
              <a:t>i</a:t>
            </a:r>
            <a:r>
              <a:rPr lang="zh-CN" altLang="en-US" dirty="0"/>
              <a:t>辆车更近的车辆们的序号：</a:t>
            </a:r>
            <a:r>
              <a:rPr lang="en-US" altLang="zh-CN" dirty="0" err="1"/>
              <a:t>pConflict</a:t>
            </a:r>
            <a:r>
              <a:rPr lang="zh-CN" altLang="en-US" dirty="0"/>
              <a:t>（</a:t>
            </a:r>
            <a:r>
              <a:rPr lang="en-US" altLang="zh-CN" dirty="0" err="1"/>
              <a:t>i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zh-CN" altLang="en-US" dirty="0"/>
              <a:t>算法输出</a:t>
            </a:r>
            <a:endParaRPr lang="en-US" altLang="zh-CN" dirty="0"/>
          </a:p>
          <a:p>
            <a:pPr lvl="1"/>
            <a:r>
              <a:rPr lang="zh-CN" altLang="en-US" dirty="0"/>
              <a:t>各车辆目标车速（</a:t>
            </a:r>
            <a:r>
              <a:rPr lang="en-US" altLang="zh-CN" dirty="0"/>
              <a:t>m/s</a:t>
            </a:r>
            <a:r>
              <a:rPr lang="zh-CN" altLang="en-US" dirty="0"/>
              <a:t>） ：数组</a:t>
            </a:r>
            <a:r>
              <a:rPr lang="en-US" altLang="zh-CN" dirty="0" err="1"/>
              <a:t>vTarget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636545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1F8A45-DFE5-40A7-B9C8-541014C9E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云端部署方法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B73FDC9-7688-4B4D-B7F4-0FC6C8457C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435" y="1592263"/>
            <a:ext cx="11234173" cy="2772841"/>
          </a:xfrm>
        </p:spPr>
        <p:txBody>
          <a:bodyPr/>
          <a:lstStyle/>
          <a:p>
            <a:r>
              <a:rPr lang="zh-CN" altLang="en-US" dirty="0"/>
              <a:t>算法输入</a:t>
            </a:r>
            <a:endParaRPr lang="en-US" altLang="zh-CN" dirty="0"/>
          </a:p>
          <a:p>
            <a:pPr lvl="1"/>
            <a:r>
              <a:rPr lang="zh-CN" altLang="en-US" dirty="0"/>
              <a:t>存在冲突且比第</a:t>
            </a:r>
            <a:r>
              <a:rPr lang="en-US" altLang="zh-CN" dirty="0" err="1"/>
              <a:t>i</a:t>
            </a:r>
            <a:r>
              <a:rPr lang="zh-CN" altLang="en-US" dirty="0"/>
              <a:t>辆车更近的车辆们的序号：</a:t>
            </a:r>
            <a:r>
              <a:rPr lang="en-US" altLang="zh-CN" dirty="0" err="1"/>
              <a:t>pConflict</a:t>
            </a:r>
            <a:r>
              <a:rPr lang="zh-CN" altLang="en-US" dirty="0"/>
              <a:t>（</a:t>
            </a:r>
            <a:r>
              <a:rPr lang="en-US" altLang="zh-CN" dirty="0" err="1"/>
              <a:t>i</a:t>
            </a:r>
            <a:r>
              <a:rPr lang="zh-CN" altLang="en-US" dirty="0"/>
              <a:t>）</a:t>
            </a:r>
            <a:endParaRPr lang="en-US" altLang="zh-CN" dirty="0"/>
          </a:p>
          <a:p>
            <a:pPr lvl="2"/>
            <a:r>
              <a:rPr lang="zh-CN" altLang="en-US" dirty="0"/>
              <a:t>遍历协同区域内每一辆车，确定将经过各个路口内车道的车辆</a:t>
            </a:r>
            <a:r>
              <a:rPr lang="en-US" altLang="zh-CN" dirty="0"/>
              <a:t>id</a:t>
            </a:r>
          </a:p>
          <a:p>
            <a:pPr lvl="3"/>
            <a:r>
              <a:rPr lang="zh-CN" altLang="en-US" dirty="0"/>
              <a:t>按照车辆转向灯信息确定全局路径</a:t>
            </a:r>
            <a:r>
              <a:rPr lang="en-US" altLang="zh-CN" dirty="0" err="1"/>
              <a:t>linkSet</a:t>
            </a:r>
            <a:endParaRPr lang="en-US" altLang="zh-CN" dirty="0"/>
          </a:p>
          <a:p>
            <a:pPr lvl="3"/>
            <a:r>
              <a:rPr lang="zh-CN" altLang="en-US" dirty="0"/>
              <a:t>根据</a:t>
            </a:r>
            <a:r>
              <a:rPr lang="en-US" altLang="zh-CN" dirty="0" err="1"/>
              <a:t>linkSet</a:t>
            </a:r>
            <a:r>
              <a:rPr lang="zh-CN" altLang="en-US" dirty="0"/>
              <a:t>，从车辆当前位置出发构建</a:t>
            </a:r>
            <a:r>
              <a:rPr lang="en-US" altLang="zh-CN" dirty="0" err="1"/>
              <a:t>laneList</a:t>
            </a:r>
            <a:r>
              <a:rPr lang="zh-CN" altLang="en-US" dirty="0"/>
              <a:t>直至路口内车道</a:t>
            </a:r>
            <a:r>
              <a:rPr lang="en-US" altLang="zh-CN" dirty="0" err="1"/>
              <a:t>laneInter</a:t>
            </a:r>
            <a:r>
              <a:rPr lang="zh-CN" altLang="en-US" dirty="0"/>
              <a:t>（不考虑车辆换道）</a:t>
            </a:r>
            <a:endParaRPr lang="en-US" altLang="zh-CN" dirty="0"/>
          </a:p>
          <a:p>
            <a:pPr lvl="3"/>
            <a:r>
              <a:rPr lang="zh-CN" altLang="en-US" dirty="0"/>
              <a:t>将车辆</a:t>
            </a:r>
            <a:r>
              <a:rPr lang="en-US" altLang="zh-CN" dirty="0"/>
              <a:t>id</a:t>
            </a:r>
            <a:r>
              <a:rPr lang="zh-CN" altLang="en-US" dirty="0"/>
              <a:t>挂载到路口内车道</a:t>
            </a:r>
            <a:r>
              <a:rPr lang="en-US" altLang="zh-CN" dirty="0" err="1"/>
              <a:t>laneInter</a:t>
            </a:r>
            <a:endParaRPr lang="en-US" altLang="zh-CN" dirty="0"/>
          </a:p>
          <a:p>
            <a:pPr lvl="2"/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19FC2DD-2F64-4A57-A6CC-5C28742D11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489" t="12757" r="40549" b="18863"/>
          <a:stretch/>
        </p:blipFill>
        <p:spPr>
          <a:xfrm rot="16200000">
            <a:off x="2153367" y="2927921"/>
            <a:ext cx="2555753" cy="449507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99AFFDD-6692-4EBA-AB67-4A36004157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597" t="13926" r="41440" b="17694"/>
          <a:stretch/>
        </p:blipFill>
        <p:spPr>
          <a:xfrm rot="16200000">
            <a:off x="7929756" y="2927921"/>
            <a:ext cx="2555756" cy="449507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AD8289D-ED0B-4673-A643-D49D7366CDDC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 flipH="1" flipV="1">
            <a:off x="407368" y="5229200"/>
            <a:ext cx="881775" cy="30651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4E019505-1A41-44AD-989E-BA52993CCA74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 rot="5400000">
            <a:off x="6627999" y="5879767"/>
            <a:ext cx="280035" cy="625793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6C6F12FA-ADF8-4274-AB20-42B541ACE39F}"/>
              </a:ext>
            </a:extLst>
          </p:cNvPr>
          <p:cNvSpPr txBox="1"/>
          <p:nvPr/>
        </p:nvSpPr>
        <p:spPr>
          <a:xfrm>
            <a:off x="2687502" y="5219908"/>
            <a:ext cx="10322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 err="1"/>
              <a:t>laneList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8268427-F761-4921-A290-DDB3209BF454}"/>
              </a:ext>
            </a:extLst>
          </p:cNvPr>
          <p:cNvSpPr txBox="1"/>
          <p:nvPr/>
        </p:nvSpPr>
        <p:spPr>
          <a:xfrm>
            <a:off x="8175400" y="5324569"/>
            <a:ext cx="10322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 err="1"/>
              <a:t>laneList</a:t>
            </a:r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B599338E-98F1-4C5B-949C-F4D6FCE20616}"/>
              </a:ext>
            </a:extLst>
          </p:cNvPr>
          <p:cNvSpPr txBox="1"/>
          <p:nvPr/>
        </p:nvSpPr>
        <p:spPr>
          <a:xfrm>
            <a:off x="4919286" y="4365104"/>
            <a:ext cx="11767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 err="1"/>
              <a:t>laneInter</a:t>
            </a:r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96666BC6-1A2E-468F-8B0C-ED0097CBA455}"/>
              </a:ext>
            </a:extLst>
          </p:cNvPr>
          <p:cNvSpPr txBox="1"/>
          <p:nvPr/>
        </p:nvSpPr>
        <p:spPr>
          <a:xfrm>
            <a:off x="10536374" y="5867980"/>
            <a:ext cx="11762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 err="1"/>
              <a:t>laneInter</a:t>
            </a:r>
            <a:endParaRPr lang="zh-CN" altLang="en-US" dirty="0"/>
          </a:p>
        </p:txBody>
      </p: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02B559DD-AD51-4CBC-8498-C54D0E244FF8}"/>
              </a:ext>
            </a:extLst>
          </p:cNvPr>
          <p:cNvCxnSpPr>
            <a:cxnSpLocks/>
            <a:stCxn id="14" idx="1"/>
          </p:cNvCxnSpPr>
          <p:nvPr/>
        </p:nvCxnSpPr>
        <p:spPr>
          <a:xfrm flipH="1">
            <a:off x="4583834" y="4549770"/>
            <a:ext cx="335452" cy="18466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1CF99FE6-5F78-4D8C-BBDB-D05E395DC406}"/>
              </a:ext>
            </a:extLst>
          </p:cNvPr>
          <p:cNvCxnSpPr>
            <a:cxnSpLocks/>
            <a:stCxn id="15" idx="0"/>
          </p:cNvCxnSpPr>
          <p:nvPr/>
        </p:nvCxnSpPr>
        <p:spPr>
          <a:xfrm flipH="1" flipV="1">
            <a:off x="10216209" y="5373216"/>
            <a:ext cx="908290" cy="49476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图片 30">
            <a:extLst>
              <a:ext uri="{FF2B5EF4-FFF2-40B4-BE49-F238E27FC236}">
                <a16:creationId xmlns:a16="http://schemas.microsoft.com/office/drawing/2014/main" id="{FE85C6CF-7595-44C2-89FF-69C09C55CFD8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 flipH="1" flipV="1">
            <a:off x="6183760" y="5222433"/>
            <a:ext cx="881775" cy="306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2111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1F8A45-DFE5-40A7-B9C8-541014C9E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云端部署方法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B73FDC9-7688-4B4D-B7F4-0FC6C8457C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435" y="1592263"/>
            <a:ext cx="11234173" cy="2772841"/>
          </a:xfrm>
        </p:spPr>
        <p:txBody>
          <a:bodyPr/>
          <a:lstStyle/>
          <a:p>
            <a:r>
              <a:rPr lang="zh-CN" altLang="en-US" dirty="0"/>
              <a:t>算法输入</a:t>
            </a:r>
            <a:endParaRPr lang="en-US" altLang="zh-CN" dirty="0"/>
          </a:p>
          <a:p>
            <a:pPr lvl="1"/>
            <a:r>
              <a:rPr lang="zh-CN" altLang="en-US" dirty="0"/>
              <a:t>存在冲突且比第</a:t>
            </a:r>
            <a:r>
              <a:rPr lang="en-US" altLang="zh-CN" dirty="0" err="1"/>
              <a:t>i</a:t>
            </a:r>
            <a:r>
              <a:rPr lang="zh-CN" altLang="en-US" dirty="0"/>
              <a:t>辆车更近的车辆们的序号：</a:t>
            </a:r>
            <a:r>
              <a:rPr lang="en-US" altLang="zh-CN" dirty="0" err="1"/>
              <a:t>pConflict</a:t>
            </a:r>
            <a:r>
              <a:rPr lang="zh-CN" altLang="en-US" dirty="0"/>
              <a:t>（</a:t>
            </a:r>
            <a:r>
              <a:rPr lang="en-US" altLang="zh-CN" dirty="0" err="1"/>
              <a:t>i</a:t>
            </a:r>
            <a:r>
              <a:rPr lang="zh-CN" altLang="en-US" dirty="0"/>
              <a:t>）</a:t>
            </a:r>
            <a:endParaRPr lang="en-US" altLang="zh-CN" dirty="0"/>
          </a:p>
          <a:p>
            <a:pPr lvl="2"/>
            <a:r>
              <a:rPr lang="zh-CN" altLang="en-US" dirty="0"/>
              <a:t>遍历协同区域内每一辆车，搜寻与之冲突的车辆</a:t>
            </a:r>
            <a:endParaRPr lang="en-US" altLang="zh-CN" dirty="0"/>
          </a:p>
          <a:p>
            <a:pPr lvl="3"/>
            <a:r>
              <a:rPr lang="zh-CN" altLang="en-US" dirty="0"/>
              <a:t>根据车辆</a:t>
            </a:r>
            <a:r>
              <a:rPr lang="en-US" altLang="zh-CN" dirty="0"/>
              <a:t>id</a:t>
            </a:r>
            <a:r>
              <a:rPr lang="zh-CN" altLang="en-US" dirty="0"/>
              <a:t>确定其将经过的路口内车道</a:t>
            </a:r>
            <a:r>
              <a:rPr lang="en-US" altLang="zh-CN" dirty="0" err="1"/>
              <a:t>laneInter</a:t>
            </a:r>
            <a:endParaRPr lang="en-US" altLang="zh-CN" dirty="0"/>
          </a:p>
          <a:p>
            <a:pPr lvl="3"/>
            <a:r>
              <a:rPr lang="zh-CN" altLang="en-US" dirty="0"/>
              <a:t>搜寻所有与</a:t>
            </a:r>
            <a:r>
              <a:rPr lang="en-US" altLang="zh-CN" dirty="0" err="1"/>
              <a:t>laneInter</a:t>
            </a:r>
            <a:r>
              <a:rPr lang="zh-CN" altLang="en-US" dirty="0"/>
              <a:t>冲突的车道们</a:t>
            </a:r>
            <a:r>
              <a:rPr lang="en-US" altLang="zh-CN" dirty="0" err="1"/>
              <a:t>laneConflict</a:t>
            </a:r>
            <a:r>
              <a:rPr lang="zh-CN" altLang="en-US" dirty="0"/>
              <a:t>（汇聚：同一</a:t>
            </a:r>
            <a:r>
              <a:rPr lang="en-US" altLang="zh-CN" dirty="0" err="1"/>
              <a:t>enode</a:t>
            </a:r>
            <a:r>
              <a:rPr lang="zh-CN" altLang="en-US" dirty="0"/>
              <a:t>、分流：同一</a:t>
            </a:r>
            <a:r>
              <a:rPr lang="en-US" altLang="zh-CN" dirty="0" err="1"/>
              <a:t>snode</a:t>
            </a:r>
            <a:r>
              <a:rPr lang="zh-CN" altLang="en-US" dirty="0"/>
              <a:t>、相交）</a:t>
            </a:r>
            <a:endParaRPr lang="en-US" altLang="zh-CN" dirty="0"/>
          </a:p>
          <a:p>
            <a:pPr lvl="3"/>
            <a:r>
              <a:rPr lang="zh-CN" altLang="en-US" dirty="0"/>
              <a:t>查找将经过</a:t>
            </a:r>
            <a:r>
              <a:rPr lang="en-US" altLang="zh-CN" dirty="0" err="1"/>
              <a:t>laneConflict</a:t>
            </a:r>
            <a:r>
              <a:rPr lang="zh-CN" altLang="en-US" dirty="0"/>
              <a:t>的车辆们，确定</a:t>
            </a:r>
            <a:r>
              <a:rPr lang="en-US" altLang="zh-CN" dirty="0" err="1"/>
              <a:t>pConflictPre</a:t>
            </a:r>
            <a:r>
              <a:rPr lang="zh-CN" altLang="en-US" dirty="0"/>
              <a:t>（</a:t>
            </a:r>
            <a:r>
              <a:rPr lang="en-US" altLang="zh-CN" dirty="0" err="1"/>
              <a:t>i</a:t>
            </a:r>
            <a:r>
              <a:rPr lang="zh-CN" altLang="en-US" dirty="0"/>
              <a:t>）</a:t>
            </a:r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53B5B8D-474C-4958-BCF3-B582AE96FE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9368" t="13347" r="41893" b="17139"/>
          <a:stretch/>
        </p:blipFill>
        <p:spPr>
          <a:xfrm rot="16200000">
            <a:off x="4538689" y="2052531"/>
            <a:ext cx="2933780" cy="586783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62A885A-300C-49B6-950C-CC45DD5FA6C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 flipH="1" flipV="1">
            <a:off x="2351584" y="5009924"/>
            <a:ext cx="881775" cy="306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0998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75BE7300-2E3E-405F-9FAD-ED5FADACE1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3730" t="13347" r="40053" b="17139"/>
          <a:stretch/>
        </p:blipFill>
        <p:spPr>
          <a:xfrm rot="16200000">
            <a:off x="4457407" y="1327680"/>
            <a:ext cx="4104456" cy="586783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E71F8A45-DFE5-40A7-B9C8-541014C9E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云端部署方法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B73FDC9-7688-4B4D-B7F4-0FC6C8457C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435" y="1592263"/>
            <a:ext cx="6311317" cy="838201"/>
          </a:xfrm>
        </p:spPr>
        <p:txBody>
          <a:bodyPr/>
          <a:lstStyle/>
          <a:p>
            <a:r>
              <a:rPr lang="zh-CN" altLang="en-US" dirty="0"/>
              <a:t>算法输入</a:t>
            </a:r>
            <a:endParaRPr lang="en-US" altLang="zh-CN" dirty="0"/>
          </a:p>
          <a:p>
            <a:pPr lvl="1"/>
            <a:r>
              <a:rPr lang="zh-CN" altLang="en-US" dirty="0"/>
              <a:t>存在冲突且比第</a:t>
            </a:r>
            <a:r>
              <a:rPr lang="en-US" altLang="zh-CN" dirty="0" err="1"/>
              <a:t>i</a:t>
            </a:r>
            <a:r>
              <a:rPr lang="zh-CN" altLang="en-US" dirty="0"/>
              <a:t>辆车更近的车辆们的序号：</a:t>
            </a:r>
            <a:r>
              <a:rPr lang="en-US" altLang="zh-CN" dirty="0" err="1"/>
              <a:t>pConflict</a:t>
            </a:r>
            <a:r>
              <a:rPr lang="zh-CN" altLang="en-US" dirty="0"/>
              <a:t>（</a:t>
            </a:r>
            <a:r>
              <a:rPr lang="en-US" altLang="zh-CN" dirty="0" err="1"/>
              <a:t>i</a:t>
            </a:r>
            <a:r>
              <a:rPr lang="zh-CN" altLang="en-US" dirty="0"/>
              <a:t>）</a:t>
            </a:r>
            <a:endParaRPr lang="en-US" altLang="zh-CN" dirty="0"/>
          </a:p>
          <a:p>
            <a:pPr lvl="2"/>
            <a:r>
              <a:rPr lang="zh-CN" altLang="en-US" dirty="0"/>
              <a:t>在</a:t>
            </a:r>
            <a:r>
              <a:rPr lang="en-US" altLang="zh-CN" dirty="0" err="1"/>
              <a:t>pConflictPre</a:t>
            </a:r>
            <a:r>
              <a:rPr lang="zh-CN" altLang="en-US" dirty="0"/>
              <a:t>（</a:t>
            </a:r>
            <a:r>
              <a:rPr lang="en-US" altLang="zh-CN" dirty="0" err="1"/>
              <a:t>i</a:t>
            </a:r>
            <a:r>
              <a:rPr lang="zh-CN" altLang="en-US" dirty="0"/>
              <a:t>）中，找到距离路口更近的车辆们，确定</a:t>
            </a:r>
            <a:r>
              <a:rPr lang="en-US" altLang="zh-CN" dirty="0" err="1"/>
              <a:t>pConflict</a:t>
            </a:r>
            <a:r>
              <a:rPr lang="zh-CN" altLang="en-US" dirty="0"/>
              <a:t>（</a:t>
            </a:r>
            <a:r>
              <a:rPr lang="en-US" altLang="zh-CN" dirty="0" err="1"/>
              <a:t>i</a:t>
            </a:r>
            <a:r>
              <a:rPr lang="zh-CN" altLang="en-US" dirty="0"/>
              <a:t>）</a:t>
            </a:r>
            <a:endParaRPr lang="en-US" altLang="zh-CN" dirty="0"/>
          </a:p>
          <a:p>
            <a:pPr lvl="2"/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194C886-D9D6-43AE-8296-DB2A6CF371B2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333205" y="3673685"/>
            <a:ext cx="867251" cy="30146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201002E-C4E3-46F1-9C8C-3B05B1567C22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 rot="10800000">
            <a:off x="7616164" y="1955892"/>
            <a:ext cx="280035" cy="62579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E13F0FE-F6E4-4A64-8673-481FE3FEFE3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 flipH="1" flipV="1">
            <a:off x="3863752" y="3955079"/>
            <a:ext cx="881775" cy="30651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B1593B01-C1A0-4F1A-8329-E19593C7855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872879" y="5827543"/>
            <a:ext cx="280035" cy="62579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D7F088BB-768B-40B4-A8ED-5048E6384C65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 rot="10800000">
            <a:off x="7220120" y="1955892"/>
            <a:ext cx="280035" cy="625793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1AE41A7E-D7F6-416C-A7D0-47441546DA02}"/>
              </a:ext>
            </a:extLst>
          </p:cNvPr>
          <p:cNvSpPr/>
          <p:nvPr/>
        </p:nvSpPr>
        <p:spPr>
          <a:xfrm>
            <a:off x="7616164" y="1955892"/>
            <a:ext cx="280035" cy="62579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0A9156FB-19DF-4687-884E-B215B15C9D9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 flipH="1" flipV="1">
            <a:off x="5617530" y="3826371"/>
            <a:ext cx="881775" cy="306515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B87A0F6A-8F59-4DBB-85B2-7CA73ECB8C34}"/>
              </a:ext>
            </a:extLst>
          </p:cNvPr>
          <p:cNvSpPr/>
          <p:nvPr/>
        </p:nvSpPr>
        <p:spPr>
          <a:xfrm rot="16200000">
            <a:off x="9565004" y="3517396"/>
            <a:ext cx="280035" cy="62579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53827D77-2171-443F-8DDE-573E1C516E4C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 flipH="1" flipV="1">
            <a:off x="2799439" y="3955078"/>
            <a:ext cx="881775" cy="306515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BAC9C89E-942E-4BEA-8FF9-A590737A6579}"/>
              </a:ext>
            </a:extLst>
          </p:cNvPr>
          <p:cNvSpPr/>
          <p:nvPr/>
        </p:nvSpPr>
        <p:spPr>
          <a:xfrm rot="16200000">
            <a:off x="5980026" y="3642182"/>
            <a:ext cx="280035" cy="62579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星形: 五角 19">
            <a:extLst>
              <a:ext uri="{FF2B5EF4-FFF2-40B4-BE49-F238E27FC236}">
                <a16:creationId xmlns:a16="http://schemas.microsoft.com/office/drawing/2014/main" id="{DFB815E4-9752-4CFA-8538-5D95708853EF}"/>
              </a:ext>
            </a:extLst>
          </p:cNvPr>
          <p:cNvSpPr>
            <a:spLocks noChangeAspect="1"/>
          </p:cNvSpPr>
          <p:nvPr/>
        </p:nvSpPr>
        <p:spPr>
          <a:xfrm>
            <a:off x="4223792" y="3954970"/>
            <a:ext cx="245518" cy="245518"/>
          </a:xfrm>
          <a:prstGeom prst="star5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35276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0DF27B1-BC26-41AB-85B8-C0AF14A4B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测试方法</a:t>
            </a:r>
            <a:endParaRPr lang="de-DE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1975319-AF9B-440E-9D87-F4D15F4DB6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434" y="1592264"/>
            <a:ext cx="7295256" cy="1288110"/>
          </a:xfrm>
        </p:spPr>
        <p:txBody>
          <a:bodyPr/>
          <a:lstStyle/>
          <a:p>
            <a:r>
              <a:rPr lang="zh-CN" altLang="en-US" dirty="0"/>
              <a:t>在选定的一个路口实现协同算法并进行联合云控仿真测试</a:t>
            </a:r>
            <a:endParaRPr lang="en-US" altLang="zh-CN" dirty="0"/>
          </a:p>
          <a:p>
            <a:r>
              <a:rPr lang="zh-CN" altLang="en-US" dirty="0"/>
              <a:t>即将进入路口的所有车皆为网联车，路线由仿真脚本决定</a:t>
            </a:r>
            <a:endParaRPr lang="en-US" altLang="zh-CN" dirty="0"/>
          </a:p>
          <a:p>
            <a:pPr lvl="1"/>
            <a:r>
              <a:rPr lang="zh-CN" altLang="en-US" kern="0" dirty="0"/>
              <a:t>云端无指令时：使用</a:t>
            </a:r>
            <a:r>
              <a:rPr lang="en-US" altLang="zh-CN" kern="0" dirty="0"/>
              <a:t>sumo</a:t>
            </a:r>
            <a:r>
              <a:rPr lang="zh-CN" altLang="en-US" kern="0" dirty="0"/>
              <a:t>驾驶员模型行驶</a:t>
            </a:r>
            <a:endParaRPr lang="en-US" altLang="zh-CN" kern="0" dirty="0"/>
          </a:p>
          <a:p>
            <a:pPr lvl="1"/>
            <a:r>
              <a:rPr lang="zh-CN" altLang="en-US" dirty="0"/>
              <a:t>云端有指令时：完全按照目标车速行驶（</a:t>
            </a:r>
            <a:r>
              <a:rPr lang="en-US" altLang="zh-CN" dirty="0" err="1"/>
              <a:t>speedMode</a:t>
            </a:r>
            <a:r>
              <a:rPr lang="en-US" altLang="zh-CN" dirty="0"/>
              <a:t>=0</a:t>
            </a:r>
            <a:r>
              <a:rPr lang="zh-CN" altLang="en-US" dirty="0"/>
              <a:t>）</a:t>
            </a:r>
            <a:endParaRPr lang="en-US" altLang="zh-CN" kern="0" dirty="0"/>
          </a:p>
          <a:p>
            <a:pPr lvl="2"/>
            <a:endParaRPr lang="en-US" altLang="zh-CN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F556677-5568-4452-990B-17A6F27DA59A}"/>
              </a:ext>
            </a:extLst>
          </p:cNvPr>
          <p:cNvSpPr/>
          <p:nvPr/>
        </p:nvSpPr>
        <p:spPr>
          <a:xfrm>
            <a:off x="3071664" y="4823048"/>
            <a:ext cx="5904656" cy="838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zh-CN" altLang="en-US" sz="1600" b="1" dirty="0">
                <a:solidFill>
                  <a:srgbClr val="7F7F7F"/>
                </a:solidFill>
                <a:latin typeface="+mn-ea"/>
                <a:ea typeface="+mn-ea"/>
              </a:rPr>
              <a:t>虚拟道路交通环境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7865A63-36D9-4CA9-B4FC-0BFE0CD5F6D4}"/>
              </a:ext>
            </a:extLst>
          </p:cNvPr>
          <p:cNvSpPr/>
          <p:nvPr/>
        </p:nvSpPr>
        <p:spPr>
          <a:xfrm>
            <a:off x="3071664" y="3670920"/>
            <a:ext cx="5904656" cy="838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zh-CN" altLang="en-US" sz="1600" b="1" dirty="0">
                <a:solidFill>
                  <a:srgbClr val="7F7F7F"/>
                </a:solidFill>
                <a:latin typeface="+mn-ea"/>
                <a:ea typeface="+mn-ea"/>
              </a:rPr>
              <a:t>云端环境</a:t>
            </a:r>
            <a:endParaRPr lang="de-DE" altLang="zh-CN" sz="1600" b="1" dirty="0">
              <a:solidFill>
                <a:srgbClr val="7F7F7F"/>
              </a:solidFill>
              <a:latin typeface="+mn-ea"/>
              <a:ea typeface="+mn-ea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86B6EF9-BDA5-424B-B53A-B2400E9F1807}"/>
              </a:ext>
            </a:extLst>
          </p:cNvPr>
          <p:cNvSpPr/>
          <p:nvPr/>
        </p:nvSpPr>
        <p:spPr>
          <a:xfrm>
            <a:off x="7248128" y="4052640"/>
            <a:ext cx="1415772" cy="36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49580" fontAlgn="base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Times New Roman" panose="02020603050405020304" pitchFamily="18" charset="0"/>
            </a:pPr>
            <a:r>
              <a:rPr lang="zh-CN" altLang="en-US" sz="1600" dirty="0">
                <a:solidFill>
                  <a:schemeClr val="tx1"/>
                </a:solidFill>
                <a:latin typeface="+mn-ea"/>
              </a:rPr>
              <a:t>多车协同算法</a:t>
            </a:r>
            <a:endParaRPr lang="en-US" altLang="zh-CN" sz="16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" name="矩形 78">
            <a:extLst>
              <a:ext uri="{FF2B5EF4-FFF2-40B4-BE49-F238E27FC236}">
                <a16:creationId xmlns:a16="http://schemas.microsoft.com/office/drawing/2014/main" id="{B8FA1430-C0BF-4E66-BD5A-2094470126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5479" y="4509949"/>
            <a:ext cx="1050841" cy="32130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>
            <a:defPPr>
              <a:defRPr lang="en-GB"/>
            </a:defPPr>
            <a:lvl1pPr algn="l" defTabSz="449580" rtl="0" fontAlgn="base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Times New Roman" panose="02020603050405020304" pitchFamily="18" charset="0"/>
              <a:defRPr kern="1200">
                <a:solidFill>
                  <a:srgbClr val="000000"/>
                </a:solidFill>
                <a:latin typeface="Arial" panose="020B0604020202020204" pitchFamily="34" charset="0"/>
                <a:ea typeface="Noto Sans CJK SC" charset="0"/>
                <a:cs typeface="Noto Sans CJK SC" charset="0"/>
              </a:defRPr>
            </a:lvl1pPr>
            <a:lvl2pPr marL="742950" indent="-285750" algn="l" defTabSz="449580" rtl="0" fontAlgn="base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Times New Roman" panose="02020603050405020304" pitchFamily="18" charset="0"/>
              <a:defRPr kern="1200">
                <a:solidFill>
                  <a:srgbClr val="000000"/>
                </a:solidFill>
                <a:latin typeface="Arial" panose="020B0604020202020204" pitchFamily="34" charset="0"/>
                <a:ea typeface="Noto Sans CJK SC" charset="0"/>
                <a:cs typeface="Noto Sans CJK SC" charset="0"/>
              </a:defRPr>
            </a:lvl2pPr>
            <a:lvl3pPr marL="1143000" indent="-228600" algn="l" defTabSz="449580" rtl="0" fontAlgn="base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Times New Roman" panose="02020603050405020304" pitchFamily="18" charset="0"/>
              <a:defRPr kern="1200">
                <a:solidFill>
                  <a:srgbClr val="000000"/>
                </a:solidFill>
                <a:latin typeface="Arial" panose="020B0604020202020204" pitchFamily="34" charset="0"/>
                <a:ea typeface="Noto Sans CJK SC" charset="0"/>
                <a:cs typeface="Noto Sans CJK SC" charset="0"/>
              </a:defRPr>
            </a:lvl3pPr>
            <a:lvl4pPr marL="1600200" indent="-228600" algn="l" defTabSz="449580" rtl="0" fontAlgn="base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Times New Roman" panose="02020603050405020304" pitchFamily="18" charset="0"/>
              <a:defRPr kern="1200">
                <a:solidFill>
                  <a:srgbClr val="000000"/>
                </a:solidFill>
                <a:latin typeface="Arial" panose="020B0604020202020204" pitchFamily="34" charset="0"/>
                <a:ea typeface="Noto Sans CJK SC" charset="0"/>
                <a:cs typeface="Noto Sans CJK SC" charset="0"/>
              </a:defRPr>
            </a:lvl4pPr>
            <a:lvl5pPr marL="2057400" indent="-228600" algn="l" defTabSz="449580" rtl="0" fontAlgn="base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Times New Roman" panose="02020603050405020304" pitchFamily="18" charset="0"/>
              <a:defRPr kern="1200">
                <a:solidFill>
                  <a:srgbClr val="000000"/>
                </a:solidFill>
                <a:latin typeface="Arial" panose="020B0604020202020204" pitchFamily="34" charset="0"/>
                <a:ea typeface="Noto Sans CJK SC" charset="0"/>
                <a:cs typeface="Noto Sans CJK SC" charset="0"/>
              </a:defRPr>
            </a:lvl5pPr>
            <a:lvl6pPr marL="2286000" algn="l" defTabSz="914400" rtl="0" eaLnBrk="1" latinLnBrk="0" hangingPunct="1">
              <a:defRPr kern="1200">
                <a:solidFill>
                  <a:srgbClr val="000000"/>
                </a:solidFill>
                <a:latin typeface="Arial" panose="020B0604020202020204" pitchFamily="34" charset="0"/>
                <a:ea typeface="Noto Sans CJK SC" charset="0"/>
                <a:cs typeface="Noto Sans CJK SC" charset="0"/>
              </a:defRPr>
            </a:lvl6pPr>
            <a:lvl7pPr marL="2743200" algn="l" defTabSz="914400" rtl="0" eaLnBrk="1" latinLnBrk="0" hangingPunct="1">
              <a:defRPr kern="1200">
                <a:solidFill>
                  <a:srgbClr val="000000"/>
                </a:solidFill>
                <a:latin typeface="Arial" panose="020B0604020202020204" pitchFamily="34" charset="0"/>
                <a:ea typeface="Noto Sans CJK SC" charset="0"/>
                <a:cs typeface="Noto Sans CJK SC" charset="0"/>
              </a:defRPr>
            </a:lvl7pPr>
            <a:lvl8pPr marL="3200400" algn="l" defTabSz="914400" rtl="0" eaLnBrk="1" latinLnBrk="0" hangingPunct="1">
              <a:defRPr kern="1200">
                <a:solidFill>
                  <a:srgbClr val="000000"/>
                </a:solidFill>
                <a:latin typeface="Arial" panose="020B0604020202020204" pitchFamily="34" charset="0"/>
                <a:ea typeface="Noto Sans CJK SC" charset="0"/>
                <a:cs typeface="Noto Sans CJK SC" charset="0"/>
              </a:defRPr>
            </a:lvl8pPr>
            <a:lvl9pPr marL="3657600" algn="l" defTabSz="914400" rtl="0" eaLnBrk="1" latinLnBrk="0" hangingPunct="1">
              <a:defRPr kern="1200">
                <a:solidFill>
                  <a:srgbClr val="000000"/>
                </a:solidFill>
                <a:latin typeface="Arial" panose="020B0604020202020204" pitchFamily="34" charset="0"/>
                <a:ea typeface="Noto Sans CJK SC" charset="0"/>
                <a:cs typeface="Noto Sans CJK SC" charset="0"/>
              </a:defRPr>
            </a:lvl9pPr>
          </a:lstStyle>
          <a:p>
            <a:r>
              <a:rPr lang="zh-CN" altLang="en-US" sz="1600" b="1" dirty="0">
                <a:latin typeface="+mn-ea"/>
                <a:ea typeface="+mn-ea"/>
              </a:rPr>
              <a:t>目标车速</a:t>
            </a:r>
            <a:endParaRPr lang="de-DE" sz="1600" b="1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p:sp>
        <p:nvSpPr>
          <p:cNvPr id="14" name="文本框 15">
            <a:extLst>
              <a:ext uri="{FF2B5EF4-FFF2-40B4-BE49-F238E27FC236}">
                <a16:creationId xmlns:a16="http://schemas.microsoft.com/office/drawing/2014/main" id="{34841458-B6B4-4CBA-BC11-C568C24EEA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43672" y="4413512"/>
            <a:ext cx="1415772" cy="41774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>
            <a:defPPr>
              <a:defRPr lang="en-GB"/>
            </a:defPPr>
            <a:lvl1pPr algn="l" defTabSz="449580" rtl="0" fontAlgn="base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Times New Roman" panose="02020603050405020304" pitchFamily="18" charset="0"/>
              <a:defRPr kern="1200">
                <a:solidFill>
                  <a:srgbClr val="000000"/>
                </a:solidFill>
                <a:latin typeface="Arial" panose="020B0604020202020204" pitchFamily="34" charset="0"/>
                <a:ea typeface="Noto Sans CJK SC" charset="0"/>
                <a:cs typeface="Noto Sans CJK SC" charset="0"/>
              </a:defRPr>
            </a:lvl1pPr>
            <a:lvl2pPr marL="742950" indent="-285750" algn="l" defTabSz="449580" rtl="0" fontAlgn="base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Times New Roman" panose="02020603050405020304" pitchFamily="18" charset="0"/>
              <a:defRPr kern="1200">
                <a:solidFill>
                  <a:srgbClr val="000000"/>
                </a:solidFill>
                <a:latin typeface="Arial" panose="020B0604020202020204" pitchFamily="34" charset="0"/>
                <a:ea typeface="Noto Sans CJK SC" charset="0"/>
                <a:cs typeface="Noto Sans CJK SC" charset="0"/>
              </a:defRPr>
            </a:lvl2pPr>
            <a:lvl3pPr marL="1143000" indent="-228600" algn="l" defTabSz="449580" rtl="0" fontAlgn="base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Times New Roman" panose="02020603050405020304" pitchFamily="18" charset="0"/>
              <a:defRPr kern="1200">
                <a:solidFill>
                  <a:srgbClr val="000000"/>
                </a:solidFill>
                <a:latin typeface="Arial" panose="020B0604020202020204" pitchFamily="34" charset="0"/>
                <a:ea typeface="Noto Sans CJK SC" charset="0"/>
                <a:cs typeface="Noto Sans CJK SC" charset="0"/>
              </a:defRPr>
            </a:lvl3pPr>
            <a:lvl4pPr marL="1600200" indent="-228600" algn="l" defTabSz="449580" rtl="0" fontAlgn="base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Times New Roman" panose="02020603050405020304" pitchFamily="18" charset="0"/>
              <a:defRPr kern="1200">
                <a:solidFill>
                  <a:srgbClr val="000000"/>
                </a:solidFill>
                <a:latin typeface="Arial" panose="020B0604020202020204" pitchFamily="34" charset="0"/>
                <a:ea typeface="Noto Sans CJK SC" charset="0"/>
                <a:cs typeface="Noto Sans CJK SC" charset="0"/>
              </a:defRPr>
            </a:lvl4pPr>
            <a:lvl5pPr marL="2057400" indent="-228600" algn="l" defTabSz="449580" rtl="0" fontAlgn="base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Times New Roman" panose="02020603050405020304" pitchFamily="18" charset="0"/>
              <a:defRPr kern="1200">
                <a:solidFill>
                  <a:srgbClr val="000000"/>
                </a:solidFill>
                <a:latin typeface="Arial" panose="020B0604020202020204" pitchFamily="34" charset="0"/>
                <a:ea typeface="Noto Sans CJK SC" charset="0"/>
                <a:cs typeface="Noto Sans CJK SC" charset="0"/>
              </a:defRPr>
            </a:lvl5pPr>
            <a:lvl6pPr marL="2286000" algn="l" defTabSz="914400" rtl="0" eaLnBrk="1" latinLnBrk="0" hangingPunct="1">
              <a:defRPr kern="1200">
                <a:solidFill>
                  <a:srgbClr val="000000"/>
                </a:solidFill>
                <a:latin typeface="Arial" panose="020B0604020202020204" pitchFamily="34" charset="0"/>
                <a:ea typeface="Noto Sans CJK SC" charset="0"/>
                <a:cs typeface="Noto Sans CJK SC" charset="0"/>
              </a:defRPr>
            </a:lvl6pPr>
            <a:lvl7pPr marL="2743200" algn="l" defTabSz="914400" rtl="0" eaLnBrk="1" latinLnBrk="0" hangingPunct="1">
              <a:defRPr kern="1200">
                <a:solidFill>
                  <a:srgbClr val="000000"/>
                </a:solidFill>
                <a:latin typeface="Arial" panose="020B0604020202020204" pitchFamily="34" charset="0"/>
                <a:ea typeface="Noto Sans CJK SC" charset="0"/>
                <a:cs typeface="Noto Sans CJK SC" charset="0"/>
              </a:defRPr>
            </a:lvl7pPr>
            <a:lvl8pPr marL="3200400" algn="l" defTabSz="914400" rtl="0" eaLnBrk="1" latinLnBrk="0" hangingPunct="1">
              <a:defRPr kern="1200">
                <a:solidFill>
                  <a:srgbClr val="000000"/>
                </a:solidFill>
                <a:latin typeface="Arial" panose="020B0604020202020204" pitchFamily="34" charset="0"/>
                <a:ea typeface="Noto Sans CJK SC" charset="0"/>
                <a:cs typeface="Noto Sans CJK SC" charset="0"/>
              </a:defRPr>
            </a:lvl8pPr>
            <a:lvl9pPr marL="3657600" algn="l" defTabSz="914400" rtl="0" eaLnBrk="1" latinLnBrk="0" hangingPunct="1">
              <a:defRPr kern="1200">
                <a:solidFill>
                  <a:srgbClr val="000000"/>
                </a:solidFill>
                <a:latin typeface="Arial" panose="020B0604020202020204" pitchFamily="34" charset="0"/>
                <a:ea typeface="Noto Sans CJK SC" charset="0"/>
                <a:cs typeface="Noto Sans CJK SC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600" b="1" dirty="0">
                <a:latin typeface="+mn-ea"/>
                <a:ea typeface="+mn-ea"/>
              </a:rPr>
              <a:t>融合感知数据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F1CCD454-B8C3-4F2D-BDF7-6FDF56BD1084}"/>
              </a:ext>
            </a:extLst>
          </p:cNvPr>
          <p:cNvSpPr/>
          <p:nvPr/>
        </p:nvSpPr>
        <p:spPr>
          <a:xfrm>
            <a:off x="5635146" y="4052640"/>
            <a:ext cx="1415772" cy="36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GB"/>
            </a:defPPr>
            <a:lvl1pPr algn="l" defTabSz="449580" rtl="0" fontAlgn="base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Times New Roman" panose="02020603050405020304" pitchFamily="18" charset="0"/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49580" rtl="0" fontAlgn="base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Times New Roman" panose="02020603050405020304" pitchFamily="18" charset="0"/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49580" rtl="0" fontAlgn="base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Times New Roman" panose="02020603050405020304" pitchFamily="18" charset="0"/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49580" rtl="0" fontAlgn="base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Times New Roman" panose="02020603050405020304" pitchFamily="18" charset="0"/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49580" rtl="0" fontAlgn="base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Times New Roman" panose="02020603050405020304" pitchFamily="18" charset="0"/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600" dirty="0">
                <a:solidFill>
                  <a:schemeClr val="tx1"/>
                </a:solidFill>
                <a:latin typeface="+mn-ea"/>
              </a:rPr>
              <a:t>冲突关系搜寻</a:t>
            </a:r>
            <a:endParaRPr lang="de-DE" sz="1600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20" name="连接符: 肘形 19">
            <a:extLst>
              <a:ext uri="{FF2B5EF4-FFF2-40B4-BE49-F238E27FC236}">
                <a16:creationId xmlns:a16="http://schemas.microsoft.com/office/drawing/2014/main" id="{589191D7-D129-43EC-A504-52D1FED6E2A6}"/>
              </a:ext>
            </a:extLst>
          </p:cNvPr>
          <p:cNvCxnSpPr>
            <a:cxnSpLocks/>
            <a:stCxn id="6" idx="3"/>
            <a:endCxn id="53" idx="3"/>
          </p:cNvCxnSpPr>
          <p:nvPr/>
        </p:nvCxnSpPr>
        <p:spPr>
          <a:xfrm flipH="1">
            <a:off x="6672064" y="4232640"/>
            <a:ext cx="1991836" cy="876879"/>
          </a:xfrm>
          <a:prstGeom prst="bentConnector3">
            <a:avLst>
              <a:gd name="adj1" fmla="val -11477"/>
            </a:avLst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连接符: 肘形 21">
            <a:extLst>
              <a:ext uri="{FF2B5EF4-FFF2-40B4-BE49-F238E27FC236}">
                <a16:creationId xmlns:a16="http://schemas.microsoft.com/office/drawing/2014/main" id="{D841AA3E-8AB6-4CFF-A3C4-4E3D2DB78238}"/>
              </a:ext>
            </a:extLst>
          </p:cNvPr>
          <p:cNvCxnSpPr>
            <a:cxnSpLocks/>
            <a:stCxn id="53" idx="1"/>
            <a:endCxn id="33" idx="1"/>
          </p:cNvCxnSpPr>
          <p:nvPr/>
        </p:nvCxnSpPr>
        <p:spPr>
          <a:xfrm rot="10800000">
            <a:off x="3384146" y="4232641"/>
            <a:ext cx="2034700" cy="876879"/>
          </a:xfrm>
          <a:prstGeom prst="bentConnector3">
            <a:avLst>
              <a:gd name="adj1" fmla="val 111235"/>
            </a:avLst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矩形 52">
            <a:extLst>
              <a:ext uri="{FF2B5EF4-FFF2-40B4-BE49-F238E27FC236}">
                <a16:creationId xmlns:a16="http://schemas.microsoft.com/office/drawing/2014/main" id="{C28FB837-82B2-420B-B016-A41D881BFD52}"/>
              </a:ext>
            </a:extLst>
          </p:cNvPr>
          <p:cNvSpPr/>
          <p:nvPr/>
        </p:nvSpPr>
        <p:spPr>
          <a:xfrm>
            <a:off x="5418846" y="4939928"/>
            <a:ext cx="1253218" cy="33918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GB"/>
            </a:defPPr>
            <a:lvl1pPr algn="l" defTabSz="449580" rtl="0" fontAlgn="base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Times New Roman" panose="02020603050405020304" pitchFamily="18" charset="0"/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49580" rtl="0" fontAlgn="base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Times New Roman" panose="02020603050405020304" pitchFamily="18" charset="0"/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49580" rtl="0" fontAlgn="base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Times New Roman" panose="02020603050405020304" pitchFamily="18" charset="0"/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49580" rtl="0" fontAlgn="base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Times New Roman" panose="02020603050405020304" pitchFamily="18" charset="0"/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49580" rtl="0" fontAlgn="base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Times New Roman" panose="02020603050405020304" pitchFamily="18" charset="0"/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600" dirty="0">
                <a:solidFill>
                  <a:schemeClr val="tx1"/>
                </a:solidFill>
                <a:latin typeface="+mn-ea"/>
              </a:rPr>
              <a:t>车辆模型</a:t>
            </a:r>
          </a:p>
        </p:txBody>
      </p:sp>
      <p:cxnSp>
        <p:nvCxnSpPr>
          <p:cNvPr id="75" name="直接箭头连接符 74">
            <a:extLst>
              <a:ext uri="{FF2B5EF4-FFF2-40B4-BE49-F238E27FC236}">
                <a16:creationId xmlns:a16="http://schemas.microsoft.com/office/drawing/2014/main" id="{10E9C245-03C1-492B-BF97-37A2C1D5730C}"/>
              </a:ext>
            </a:extLst>
          </p:cNvPr>
          <p:cNvCxnSpPr>
            <a:cxnSpLocks/>
            <a:stCxn id="16" idx="3"/>
            <a:endCxn id="6" idx="1"/>
          </p:cNvCxnSpPr>
          <p:nvPr/>
        </p:nvCxnSpPr>
        <p:spPr>
          <a:xfrm>
            <a:off x="7050918" y="4232640"/>
            <a:ext cx="19721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矩形 32">
            <a:extLst>
              <a:ext uri="{FF2B5EF4-FFF2-40B4-BE49-F238E27FC236}">
                <a16:creationId xmlns:a16="http://schemas.microsoft.com/office/drawing/2014/main" id="{F12543F9-98AF-43DB-92E8-01E0CB0CEFF0}"/>
              </a:ext>
            </a:extLst>
          </p:cNvPr>
          <p:cNvSpPr/>
          <p:nvPr/>
        </p:nvSpPr>
        <p:spPr>
          <a:xfrm>
            <a:off x="3384146" y="4052640"/>
            <a:ext cx="2063782" cy="36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GB"/>
            </a:defPPr>
            <a:lvl1pPr algn="l" defTabSz="449580" rtl="0" fontAlgn="base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Times New Roman" panose="02020603050405020304" pitchFamily="18" charset="0"/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49580" rtl="0" fontAlgn="base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Times New Roman" panose="02020603050405020304" pitchFamily="18" charset="0"/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49580" rtl="0" fontAlgn="base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Times New Roman" panose="02020603050405020304" pitchFamily="18" charset="0"/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49580" rtl="0" fontAlgn="base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Times New Roman" panose="02020603050405020304" pitchFamily="18" charset="0"/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49580" rtl="0" fontAlgn="base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Times New Roman" panose="02020603050405020304" pitchFamily="18" charset="0"/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600" dirty="0">
                <a:solidFill>
                  <a:schemeClr val="tx1"/>
                </a:solidFill>
                <a:latin typeface="+mn-ea"/>
              </a:rPr>
              <a:t>协同范围内车辆搜寻</a:t>
            </a:r>
            <a:endParaRPr lang="de-DE" sz="1600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42" name="直接箭头连接符 41">
            <a:extLst>
              <a:ext uri="{FF2B5EF4-FFF2-40B4-BE49-F238E27FC236}">
                <a16:creationId xmlns:a16="http://schemas.microsoft.com/office/drawing/2014/main" id="{6CA3A58A-B07F-4CD2-AB25-3891A504C02F}"/>
              </a:ext>
            </a:extLst>
          </p:cNvPr>
          <p:cNvCxnSpPr>
            <a:cxnSpLocks/>
            <a:stCxn id="33" idx="3"/>
            <a:endCxn id="16" idx="1"/>
          </p:cNvCxnSpPr>
          <p:nvPr/>
        </p:nvCxnSpPr>
        <p:spPr>
          <a:xfrm>
            <a:off x="5447928" y="4232640"/>
            <a:ext cx="18721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14632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ED0DA62-4DB4-40A4-8AF5-E02F2E8FE4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1784" y="2924944"/>
            <a:ext cx="4320000" cy="1440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1F8A45-DFE5-40A7-B9C8-541014C9E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云端部署方法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B73FDC9-7688-4B4D-B7F4-0FC6C8457C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435" y="1592263"/>
            <a:ext cx="11234173" cy="2772841"/>
          </a:xfrm>
        </p:spPr>
        <p:txBody>
          <a:bodyPr/>
          <a:lstStyle/>
          <a:p>
            <a:r>
              <a:rPr lang="zh-CN" altLang="en-US" dirty="0"/>
              <a:t>算法输入</a:t>
            </a:r>
            <a:endParaRPr lang="en-US" altLang="zh-CN" dirty="0"/>
          </a:p>
          <a:p>
            <a:pPr lvl="1"/>
            <a:r>
              <a:rPr lang="zh-CN" altLang="en-US" dirty="0"/>
              <a:t>存在冲突且比第</a:t>
            </a:r>
            <a:r>
              <a:rPr lang="en-US" altLang="zh-CN" dirty="0" err="1"/>
              <a:t>i</a:t>
            </a:r>
            <a:r>
              <a:rPr lang="zh-CN" altLang="en-US" dirty="0"/>
              <a:t>辆车更近的车辆们的序号：</a:t>
            </a:r>
            <a:r>
              <a:rPr lang="en-US" altLang="zh-CN" dirty="0" err="1"/>
              <a:t>pConflict</a:t>
            </a:r>
            <a:r>
              <a:rPr lang="zh-CN" altLang="en-US" dirty="0"/>
              <a:t>（</a:t>
            </a:r>
            <a:r>
              <a:rPr lang="en-US" altLang="zh-CN" dirty="0" err="1"/>
              <a:t>i</a:t>
            </a:r>
            <a:r>
              <a:rPr lang="zh-CN" altLang="en-US" dirty="0"/>
              <a:t>）</a:t>
            </a:r>
            <a:endParaRPr lang="en-US" altLang="zh-CN" dirty="0"/>
          </a:p>
          <a:p>
            <a:pPr lvl="2"/>
            <a:r>
              <a:rPr lang="zh-CN" altLang="en-US" dirty="0"/>
              <a:t>遍历协同区域内每一辆车，确定将经过各个路口内车道的车辆</a:t>
            </a:r>
            <a:r>
              <a:rPr lang="en-US" altLang="zh-CN" dirty="0"/>
              <a:t>id</a:t>
            </a:r>
          </a:p>
          <a:p>
            <a:pPr lvl="3"/>
            <a:r>
              <a:rPr lang="zh-CN" altLang="en-US" dirty="0"/>
              <a:t>按照车辆转向信息确定全局路径</a:t>
            </a:r>
            <a:r>
              <a:rPr lang="en-US" altLang="zh-CN" dirty="0" err="1"/>
              <a:t>linkSet</a:t>
            </a:r>
            <a:endParaRPr lang="en-US" altLang="zh-CN" dirty="0"/>
          </a:p>
          <a:p>
            <a:pPr lvl="3"/>
            <a:r>
              <a:rPr lang="zh-CN" altLang="en-US" dirty="0"/>
              <a:t>根据</a:t>
            </a:r>
            <a:r>
              <a:rPr lang="en-US" altLang="zh-CN" dirty="0" err="1"/>
              <a:t>linkSet</a:t>
            </a:r>
            <a:r>
              <a:rPr lang="zh-CN" altLang="en-US" dirty="0"/>
              <a:t>，从车辆当前位置出发构建</a:t>
            </a:r>
            <a:r>
              <a:rPr lang="en-US" altLang="zh-CN" dirty="0" err="1"/>
              <a:t>laneList</a:t>
            </a:r>
            <a:r>
              <a:rPr lang="zh-CN" altLang="en-US" dirty="0"/>
              <a:t>直至路口内车道</a:t>
            </a:r>
            <a:r>
              <a:rPr lang="en-US" altLang="zh-CN" dirty="0" err="1"/>
              <a:t>laneInter</a:t>
            </a:r>
            <a:r>
              <a:rPr lang="zh-CN" altLang="en-US" dirty="0"/>
              <a:t>（不考虑车辆换道）</a:t>
            </a:r>
            <a:endParaRPr lang="en-US" altLang="zh-CN" dirty="0"/>
          </a:p>
          <a:p>
            <a:pPr lvl="3"/>
            <a:r>
              <a:rPr lang="zh-CN" altLang="en-US" dirty="0"/>
              <a:t>将车辆</a:t>
            </a:r>
            <a:r>
              <a:rPr lang="en-US" altLang="zh-CN" dirty="0"/>
              <a:t>id</a:t>
            </a:r>
            <a:r>
              <a:rPr lang="zh-CN" altLang="en-US" dirty="0"/>
              <a:t>挂载到路口内车道</a:t>
            </a:r>
            <a:r>
              <a:rPr lang="en-US" altLang="zh-CN" dirty="0" err="1"/>
              <a:t>laneInter</a:t>
            </a:r>
            <a:endParaRPr lang="en-US" altLang="zh-CN" dirty="0"/>
          </a:p>
          <a:p>
            <a:pPr lvl="2"/>
            <a:r>
              <a:rPr lang="zh-CN" altLang="en-US" dirty="0"/>
              <a:t>遍历协同区域内每一辆车，搜寻与之冲突的车辆</a:t>
            </a:r>
            <a:endParaRPr lang="en-US" altLang="zh-CN" dirty="0"/>
          </a:p>
          <a:p>
            <a:pPr lvl="3"/>
            <a:r>
              <a:rPr lang="zh-CN" altLang="en-US" dirty="0"/>
              <a:t>根据车辆</a:t>
            </a:r>
            <a:r>
              <a:rPr lang="en-US" altLang="zh-CN" dirty="0"/>
              <a:t>id</a:t>
            </a:r>
            <a:r>
              <a:rPr lang="zh-CN" altLang="en-US" dirty="0"/>
              <a:t>确定其将经过的路口内车道</a:t>
            </a:r>
            <a:r>
              <a:rPr lang="en-US" altLang="zh-CN" dirty="0" err="1"/>
              <a:t>laneInter</a:t>
            </a:r>
            <a:endParaRPr lang="en-US" altLang="zh-CN" dirty="0"/>
          </a:p>
          <a:p>
            <a:pPr lvl="3"/>
            <a:r>
              <a:rPr lang="zh-CN" altLang="en-US" dirty="0"/>
              <a:t>搜寻所有与</a:t>
            </a:r>
            <a:r>
              <a:rPr lang="en-US" altLang="zh-CN" dirty="0" err="1"/>
              <a:t>laneInter</a:t>
            </a:r>
            <a:r>
              <a:rPr lang="zh-CN" altLang="en-US" dirty="0"/>
              <a:t>冲突的车道们</a:t>
            </a:r>
            <a:r>
              <a:rPr lang="en-US" altLang="zh-CN" dirty="0" err="1"/>
              <a:t>laneConflict</a:t>
            </a:r>
            <a:r>
              <a:rPr lang="zh-CN" altLang="en-US" dirty="0"/>
              <a:t>（汇聚：同一</a:t>
            </a:r>
            <a:r>
              <a:rPr lang="en-US" altLang="zh-CN" dirty="0" err="1"/>
              <a:t>enode</a:t>
            </a:r>
            <a:r>
              <a:rPr lang="zh-CN" altLang="en-US" dirty="0"/>
              <a:t>、分流：同一</a:t>
            </a:r>
            <a:r>
              <a:rPr lang="en-US" altLang="zh-CN" dirty="0" err="1"/>
              <a:t>snode</a:t>
            </a:r>
            <a:r>
              <a:rPr lang="zh-CN" altLang="en-US" dirty="0"/>
              <a:t>、相交）</a:t>
            </a:r>
            <a:endParaRPr lang="en-US" altLang="zh-CN" dirty="0"/>
          </a:p>
          <a:p>
            <a:pPr lvl="3"/>
            <a:r>
              <a:rPr lang="zh-CN" altLang="en-US" dirty="0"/>
              <a:t>查找将经过</a:t>
            </a:r>
            <a:r>
              <a:rPr lang="en-US" altLang="zh-CN" dirty="0" err="1"/>
              <a:t>laneConflict</a:t>
            </a:r>
            <a:r>
              <a:rPr lang="zh-CN" altLang="en-US" dirty="0"/>
              <a:t>的车辆们，确定</a:t>
            </a:r>
            <a:r>
              <a:rPr lang="en-US" altLang="zh-CN" dirty="0" err="1"/>
              <a:t>pConflictPre</a:t>
            </a:r>
            <a:r>
              <a:rPr lang="zh-CN" altLang="en-US" dirty="0"/>
              <a:t>（</a:t>
            </a:r>
            <a:r>
              <a:rPr lang="en-US" altLang="zh-CN" dirty="0" err="1"/>
              <a:t>i</a:t>
            </a:r>
            <a:r>
              <a:rPr lang="zh-CN" altLang="en-US" dirty="0"/>
              <a:t>）</a:t>
            </a:r>
            <a:endParaRPr lang="en-US" altLang="zh-CN" dirty="0"/>
          </a:p>
          <a:p>
            <a:pPr lvl="2"/>
            <a:r>
              <a:rPr lang="zh-CN" altLang="en-US" dirty="0"/>
              <a:t>在</a:t>
            </a:r>
            <a:r>
              <a:rPr lang="en-US" altLang="zh-CN" dirty="0" err="1"/>
              <a:t>pConflictPre</a:t>
            </a:r>
            <a:r>
              <a:rPr lang="zh-CN" altLang="en-US" dirty="0"/>
              <a:t>（</a:t>
            </a:r>
            <a:r>
              <a:rPr lang="en-US" altLang="zh-CN" dirty="0" err="1"/>
              <a:t>i</a:t>
            </a:r>
            <a:r>
              <a:rPr lang="zh-CN" altLang="en-US" dirty="0"/>
              <a:t>）中，找到距离路口更近的车辆们，确定</a:t>
            </a:r>
            <a:r>
              <a:rPr lang="en-US" altLang="zh-CN" dirty="0" err="1"/>
              <a:t>pConflict</a:t>
            </a:r>
            <a:r>
              <a:rPr lang="zh-CN" altLang="en-US" dirty="0"/>
              <a:t>（</a:t>
            </a:r>
            <a:r>
              <a:rPr lang="en-US" altLang="zh-CN" dirty="0" err="1"/>
              <a:t>i</a:t>
            </a:r>
            <a:r>
              <a:rPr lang="zh-CN" altLang="en-US" dirty="0"/>
              <a:t>）</a:t>
            </a:r>
            <a:endParaRPr lang="en-US" altLang="zh-CN" dirty="0"/>
          </a:p>
          <a:p>
            <a:pPr lvl="2"/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032345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目录</a:t>
            </a:r>
          </a:p>
        </p:txBody>
      </p:sp>
      <p:sp>
        <p:nvSpPr>
          <p:cNvPr id="22" name="Inhaltsplatzhalter 5">
            <a:extLst>
              <a:ext uri="{FF2B5EF4-FFF2-40B4-BE49-F238E27FC236}">
                <a16:creationId xmlns:a16="http://schemas.microsoft.com/office/drawing/2014/main" id="{591398FC-CB44-4E15-AB66-5371231E95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434" y="1592263"/>
            <a:ext cx="11521017" cy="2983553"/>
          </a:xfrm>
        </p:spPr>
        <p:txBody>
          <a:bodyPr/>
          <a:lstStyle/>
          <a:p>
            <a:r>
              <a:rPr lang="zh-CN" altLang="en-US" dirty="0"/>
              <a:t>需求</a:t>
            </a:r>
            <a:r>
              <a:rPr lang="en-US" altLang="zh-CN" dirty="0"/>
              <a:t>/</a:t>
            </a:r>
            <a:r>
              <a:rPr lang="zh-CN" altLang="en-US" dirty="0"/>
              <a:t>功能简介</a:t>
            </a:r>
            <a:endParaRPr lang="en-US" altLang="zh-CN" dirty="0"/>
          </a:p>
          <a:p>
            <a:r>
              <a:rPr lang="zh-CN" altLang="en-US" dirty="0"/>
              <a:t>算法设计</a:t>
            </a:r>
            <a:endParaRPr lang="en-US" altLang="zh-CN" dirty="0"/>
          </a:p>
          <a:p>
            <a:r>
              <a:rPr lang="zh-CN" altLang="en-US" dirty="0"/>
              <a:t>仿真</a:t>
            </a:r>
            <a:r>
              <a:rPr lang="en-US" altLang="zh-CN" dirty="0"/>
              <a:t>demo</a:t>
            </a:r>
          </a:p>
          <a:p>
            <a:r>
              <a:rPr lang="zh-CN" altLang="en-US" dirty="0"/>
              <a:t>云端部署方法</a:t>
            </a:r>
            <a:endParaRPr lang="en-US" altLang="zh-CN" dirty="0"/>
          </a:p>
          <a:p>
            <a:r>
              <a:rPr lang="zh-CN" altLang="en-US" dirty="0"/>
              <a:t>测试方法</a:t>
            </a:r>
            <a:endParaRPr lang="de-DE" altLang="zh-CN" dirty="0"/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064577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6D8729-FBD5-4ECA-AD44-99B1EB89C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需求</a:t>
            </a:r>
            <a:r>
              <a:rPr lang="en-US" altLang="zh-CN" dirty="0"/>
              <a:t>/</a:t>
            </a:r>
            <a:r>
              <a:rPr lang="zh-CN" altLang="en-US" dirty="0"/>
              <a:t>功能简介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7B6020D-1C95-49C5-879E-0C48A95D3E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435" y="1592263"/>
            <a:ext cx="5761566" cy="684609"/>
          </a:xfrm>
        </p:spPr>
        <p:txBody>
          <a:bodyPr/>
          <a:lstStyle/>
          <a:p>
            <a:r>
              <a:rPr lang="zh-CN" altLang="en-US" dirty="0"/>
              <a:t>单车智能缺点</a:t>
            </a:r>
            <a:endParaRPr lang="en-US" altLang="zh-CN" dirty="0"/>
          </a:p>
          <a:p>
            <a:pPr lvl="1"/>
            <a:r>
              <a:rPr lang="zh-CN" altLang="en-US" dirty="0"/>
              <a:t>无全局视角统筹规划</a:t>
            </a:r>
            <a:endParaRPr lang="en-US" altLang="zh-CN" dirty="0"/>
          </a:p>
          <a:p>
            <a:r>
              <a:rPr lang="zh-CN" altLang="en-US" dirty="0"/>
              <a:t>无信控路口多车协同功能</a:t>
            </a:r>
            <a:endParaRPr lang="en-US" altLang="zh-CN" dirty="0"/>
          </a:p>
          <a:p>
            <a:pPr lvl="1"/>
            <a:r>
              <a:rPr lang="zh-CN" altLang="en-US" dirty="0"/>
              <a:t>协同区域内（距离路口</a:t>
            </a:r>
            <a:r>
              <a:rPr lang="en-US" altLang="zh-CN" dirty="0"/>
              <a:t>200</a:t>
            </a:r>
            <a:r>
              <a:rPr lang="zh-CN" altLang="en-US" dirty="0"/>
              <a:t>米内），车辆速度受云端算法控制</a:t>
            </a:r>
            <a:endParaRPr lang="en-US" altLang="zh-CN" dirty="0"/>
          </a:p>
          <a:p>
            <a:pPr lvl="1"/>
            <a:r>
              <a:rPr lang="zh-CN" altLang="en-US" dirty="0"/>
              <a:t>使得网联车模拟队列行驶通过路口</a:t>
            </a:r>
            <a:endParaRPr lang="en-US" altLang="zh-CN" dirty="0"/>
          </a:p>
          <a:p>
            <a:pPr lvl="1"/>
            <a:r>
              <a:rPr lang="zh-CN" altLang="en-US" dirty="0"/>
              <a:t>交通流冲突关系构建 → 虚拟队列构建 → 速度规划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</p:txBody>
      </p:sp>
      <p:pic>
        <p:nvPicPr>
          <p:cNvPr id="1025" name="Picture 1">
            <a:extLst>
              <a:ext uri="{FF2B5EF4-FFF2-40B4-BE49-F238E27FC236}">
                <a16:creationId xmlns:a16="http://schemas.microsoft.com/office/drawing/2014/main" id="{9A4F1611-E5FF-4A76-B104-FA0E41B863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4032" y="2204864"/>
            <a:ext cx="3153050" cy="1916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573D0FBD-23BE-42DC-9872-C67EAC3577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4675341"/>
              </p:ext>
            </p:extLst>
          </p:nvPr>
        </p:nvGraphicFramePr>
        <p:xfrm>
          <a:off x="587752" y="4509272"/>
          <a:ext cx="5436240" cy="136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7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602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zh-CN" altLang="de-DE" sz="1600" dirty="0">
                          <a:effectLst/>
                        </a:rPr>
                        <a:t>需求内容</a:t>
                      </a:r>
                      <a:endParaRPr lang="de-DE" sz="16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zh-CN" altLang="de-DE" sz="1600" dirty="0">
                          <a:effectLst/>
                        </a:rPr>
                        <a:t>备注</a:t>
                      </a:r>
                      <a:endParaRPr lang="de-DE" sz="16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600" dirty="0">
                          <a:solidFill>
                            <a:schemeClr val="tx1"/>
                          </a:solidFill>
                          <a:effectLst/>
                        </a:rPr>
                        <a:t>规划无信控路口周围车辆们的车速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de-DE" sz="16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600" dirty="0">
                          <a:solidFill>
                            <a:schemeClr val="tx1"/>
                          </a:solidFill>
                          <a:effectLst/>
                        </a:rPr>
                        <a:t>车辆纵向加速度限制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（</a:t>
                      </a:r>
                      <a:r>
                        <a:rPr lang="en-US" altLang="zh-CN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-3m/s^2</a:t>
                      </a:r>
                      <a:r>
                        <a:rPr lang="zh-CN" altLang="en-US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，</a:t>
                      </a:r>
                      <a:r>
                        <a:rPr lang="en-US" altLang="zh-CN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1.5m/s^2</a:t>
                      </a:r>
                      <a:r>
                        <a:rPr lang="zh-CN" altLang="en-US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）</a:t>
                      </a:r>
                      <a:endParaRPr lang="de-DE" sz="16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88925927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dirty="0"/>
                        <a:t>避免与其他车辆碰撞</a:t>
                      </a:r>
                      <a:endParaRPr lang="en-US" altLang="zh-CN" sz="1600" dirty="0"/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de-DE" sz="16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221578138"/>
                  </a:ext>
                </a:extLst>
              </a:tr>
            </a:tbl>
          </a:graphicData>
        </a:graphic>
      </p:graphicFrame>
      <p:pic>
        <p:nvPicPr>
          <p:cNvPr id="13" name="图片 12">
            <a:extLst>
              <a:ext uri="{FF2B5EF4-FFF2-40B4-BE49-F238E27FC236}">
                <a16:creationId xmlns:a16="http://schemas.microsoft.com/office/drawing/2014/main" id="{B67A0BFC-8877-4ACE-BB48-027F91EA538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2941" t="9181" r="15907" b="14078"/>
          <a:stretch/>
        </p:blipFill>
        <p:spPr>
          <a:xfrm>
            <a:off x="8930171" y="3610571"/>
            <a:ext cx="2808185" cy="2749682"/>
          </a:xfrm>
          <a:prstGeom prst="rect">
            <a:avLst/>
          </a:prstGeom>
        </p:spPr>
      </p:pic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9EBC13FE-7699-406E-BDD4-3A537FB63339}"/>
              </a:ext>
            </a:extLst>
          </p:cNvPr>
          <p:cNvCxnSpPr>
            <a:cxnSpLocks/>
          </p:cNvCxnSpPr>
          <p:nvPr/>
        </p:nvCxnSpPr>
        <p:spPr>
          <a:xfrm>
            <a:off x="9789268" y="5363412"/>
            <a:ext cx="0" cy="97200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9E1BCAF1-C309-4345-856A-B4D26FC1D972}"/>
              </a:ext>
            </a:extLst>
          </p:cNvPr>
          <p:cNvSpPr txBox="1"/>
          <p:nvPr/>
        </p:nvSpPr>
        <p:spPr>
          <a:xfrm>
            <a:off x="9053232" y="5664746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200</a:t>
            </a:r>
            <a:r>
              <a:rPr lang="zh-CN" altLang="en-US" dirty="0"/>
              <a:t>米</a:t>
            </a:r>
          </a:p>
        </p:txBody>
      </p: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32BB4375-E714-419A-803C-ACC33FF8C133}"/>
              </a:ext>
            </a:extLst>
          </p:cNvPr>
          <p:cNvCxnSpPr/>
          <p:nvPr/>
        </p:nvCxnSpPr>
        <p:spPr>
          <a:xfrm flipH="1">
            <a:off x="9650251" y="6335412"/>
            <a:ext cx="288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35233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6D8729-FBD5-4ECA-AD44-99B1EB89C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算法设计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7B6020D-1C95-49C5-879E-0C48A95D3E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435" y="1592263"/>
            <a:ext cx="5761566" cy="684609"/>
          </a:xfrm>
        </p:spPr>
        <p:txBody>
          <a:bodyPr/>
          <a:lstStyle/>
          <a:p>
            <a:r>
              <a:rPr lang="zh-CN" altLang="en-US" dirty="0"/>
              <a:t>交通流冲突关系构建</a:t>
            </a:r>
            <a:endParaRPr lang="en-US" altLang="zh-CN" dirty="0"/>
          </a:p>
          <a:p>
            <a:pPr lvl="1"/>
            <a:r>
              <a:rPr lang="zh-CN" altLang="en-US" dirty="0"/>
              <a:t>搜索所有的路径冲突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3469A5E-4526-4128-B4A2-FEF2BEBB94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956" r="8806" b="2244"/>
          <a:stretch/>
        </p:blipFill>
        <p:spPr>
          <a:xfrm>
            <a:off x="543137" y="2384958"/>
            <a:ext cx="4472743" cy="406837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691EA55-1E78-4DB5-9D3A-308957610D9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61479" t="9058" b="7084"/>
          <a:stretch/>
        </p:blipFill>
        <p:spPr>
          <a:xfrm>
            <a:off x="9065450" y="2384958"/>
            <a:ext cx="2984374" cy="3024337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1D2FC2A2-CCB1-480A-B9EF-CCD2A98BD79E}"/>
              </a:ext>
            </a:extLst>
          </p:cNvPr>
          <p:cNvSpPr txBox="1"/>
          <p:nvPr/>
        </p:nvSpPr>
        <p:spPr>
          <a:xfrm>
            <a:off x="5480271" y="5506178"/>
            <a:ext cx="31486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/>
              <a:t>一一对应：交通流 ↔ 路口内</a:t>
            </a:r>
            <a:r>
              <a:rPr lang="en-US" altLang="zh-CN" sz="1600" dirty="0"/>
              <a:t>lane</a:t>
            </a:r>
            <a:endParaRPr lang="zh-CN" altLang="en-US" sz="1600" dirty="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5D6285AB-A9FE-4560-BCA5-D87308AB76E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" t="831" r="52179" b="9322"/>
          <a:stretch/>
        </p:blipFill>
        <p:spPr>
          <a:xfrm>
            <a:off x="5015880" y="2276872"/>
            <a:ext cx="3704751" cy="3240360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917A4B6D-1351-48D5-A9C2-4FBA0EDA538B}"/>
              </a:ext>
            </a:extLst>
          </p:cNvPr>
          <p:cNvSpPr txBox="1"/>
          <p:nvPr/>
        </p:nvSpPr>
        <p:spPr>
          <a:xfrm>
            <a:off x="8886723" y="5506178"/>
            <a:ext cx="32976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/>
              <a:t>交通流冲突关系 → 车辆冲突关系</a:t>
            </a:r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3CF5C4B7-5824-4FD2-AEAD-B520CAE22722}"/>
              </a:ext>
            </a:extLst>
          </p:cNvPr>
          <p:cNvCxnSpPr>
            <a:cxnSpLocks/>
            <a:stCxn id="16" idx="3"/>
            <a:endCxn id="7" idx="1"/>
          </p:cNvCxnSpPr>
          <p:nvPr/>
        </p:nvCxnSpPr>
        <p:spPr>
          <a:xfrm>
            <a:off x="8720631" y="3897052"/>
            <a:ext cx="344819" cy="7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80692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6D8729-FBD5-4ECA-AD44-99B1EB89C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算法设计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7B6020D-1C95-49C5-879E-0C48A95D3E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435" y="1592263"/>
            <a:ext cx="4321405" cy="684609"/>
          </a:xfrm>
        </p:spPr>
        <p:txBody>
          <a:bodyPr/>
          <a:lstStyle/>
          <a:p>
            <a:r>
              <a:rPr lang="zh-CN" altLang="en-US" dirty="0"/>
              <a:t>虚拟队列构建</a:t>
            </a:r>
            <a:endParaRPr lang="en-US" altLang="zh-CN" dirty="0"/>
          </a:p>
          <a:p>
            <a:pPr lvl="1"/>
            <a:r>
              <a:rPr lang="zh-CN" altLang="en-US" dirty="0"/>
              <a:t>按照与路口距离对车辆排序</a:t>
            </a:r>
            <a:endParaRPr lang="en-US" altLang="zh-CN" dirty="0"/>
          </a:p>
          <a:p>
            <a:pPr lvl="2"/>
            <a:r>
              <a:rPr lang="zh-CN" altLang="en-US" dirty="0"/>
              <a:t>虚拟头车：路口最近车辆前方</a:t>
            </a:r>
            <a:r>
              <a:rPr lang="en-US" altLang="zh-CN" dirty="0"/>
              <a:t>25</a:t>
            </a:r>
            <a:r>
              <a:rPr lang="zh-CN" altLang="en-US" dirty="0"/>
              <a:t>米，车速为路口限速</a:t>
            </a:r>
            <a:endParaRPr lang="en-US" altLang="zh-CN" dirty="0"/>
          </a:p>
          <a:p>
            <a:pPr lvl="1"/>
            <a:r>
              <a:rPr lang="zh-CN" altLang="en-US" dirty="0"/>
              <a:t>搜索各个车辆之间的冲突关系</a:t>
            </a:r>
            <a:endParaRPr lang="en-US" altLang="zh-CN" dirty="0"/>
          </a:p>
          <a:p>
            <a:pPr lvl="2"/>
            <a:r>
              <a:rPr lang="zh-CN" altLang="en-US" dirty="0"/>
              <a:t>依据交通流冲突关系</a:t>
            </a:r>
            <a:endParaRPr lang="en-US" altLang="zh-CN" dirty="0"/>
          </a:p>
          <a:p>
            <a:pPr lvl="1"/>
            <a:r>
              <a:rPr lang="zh-CN" altLang="en-US" dirty="0"/>
              <a:t>构建虚拟队列表示跟驰关系</a:t>
            </a:r>
            <a:endParaRPr lang="en-US" altLang="zh-CN" dirty="0"/>
          </a:p>
          <a:p>
            <a:pPr lvl="2"/>
            <a:r>
              <a:rPr lang="zh-CN" altLang="en-US" dirty="0"/>
              <a:t>遍历每一辆车，求其</a:t>
            </a:r>
            <a:r>
              <a:rPr lang="en-US" altLang="zh-CN" dirty="0"/>
              <a:t>CIPV</a:t>
            </a:r>
          </a:p>
          <a:p>
            <a:pPr lvl="3"/>
            <a:r>
              <a:rPr lang="zh-CN" altLang="en-US" dirty="0"/>
              <a:t>车辆冲突关系图中，其父节点们中层数最大的一个（虚拟队列中，所有前车中最近的一个）</a:t>
            </a:r>
            <a:endParaRPr lang="en-US" altLang="zh-CN" dirty="0"/>
          </a:p>
          <a:p>
            <a:pPr lvl="3"/>
            <a:r>
              <a:rPr lang="zh-CN" altLang="en-US" dirty="0"/>
              <a:t>每一辆车皆与</a:t>
            </a:r>
            <a:r>
              <a:rPr lang="en-US" altLang="zh-CN" dirty="0"/>
              <a:t>CIPV</a:t>
            </a:r>
            <a:r>
              <a:rPr lang="zh-CN" altLang="en-US" dirty="0"/>
              <a:t>保持一定距离 → </a:t>
            </a:r>
            <a:br>
              <a:rPr lang="en-US" altLang="zh-CN" dirty="0"/>
            </a:br>
            <a:r>
              <a:rPr lang="zh-CN" altLang="en-US" dirty="0"/>
              <a:t>车辆冲突关系图中，任意一对冲突车辆无碰撞</a:t>
            </a:r>
            <a:endParaRPr lang="en-US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4D64559-69F1-4BFC-905F-5AFF817502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8942" t="2353" r="7004"/>
          <a:stretch/>
        </p:blipFill>
        <p:spPr>
          <a:xfrm>
            <a:off x="4367808" y="2060848"/>
            <a:ext cx="3384376" cy="329216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5B053309-52C6-499D-986A-F589BA9D15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8184232" y="2060848"/>
            <a:ext cx="3657773" cy="1997101"/>
          </a:xfrm>
          <a:prstGeom prst="rect">
            <a:avLst/>
          </a:prstGeom>
        </p:spPr>
      </p:pic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01BAAB54-2B63-4328-9B61-96549CCE10FF}"/>
              </a:ext>
            </a:extLst>
          </p:cNvPr>
          <p:cNvCxnSpPr>
            <a:stCxn id="6" idx="3"/>
            <a:endCxn id="10" idx="1"/>
          </p:cNvCxnSpPr>
          <p:nvPr/>
        </p:nvCxnSpPr>
        <p:spPr>
          <a:xfrm flipV="1">
            <a:off x="7752184" y="3059399"/>
            <a:ext cx="432048" cy="64752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93C7EF66-C071-4AEE-A9FC-FF90FF473613}"/>
              </a:ext>
            </a:extLst>
          </p:cNvPr>
          <p:cNvCxnSpPr>
            <a:cxnSpLocks/>
            <a:stCxn id="10" idx="2"/>
            <a:endCxn id="22" idx="0"/>
          </p:cNvCxnSpPr>
          <p:nvPr/>
        </p:nvCxnSpPr>
        <p:spPr>
          <a:xfrm flipH="1">
            <a:off x="10013118" y="4057949"/>
            <a:ext cx="1" cy="32627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>
            <a:extLst>
              <a:ext uri="{FF2B5EF4-FFF2-40B4-BE49-F238E27FC236}">
                <a16:creationId xmlns:a16="http://schemas.microsoft.com/office/drawing/2014/main" id="{6AE2A125-1A87-4EF7-A7CC-1E3AB4A4CD7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469"/>
          <a:stretch/>
        </p:blipFill>
        <p:spPr>
          <a:xfrm>
            <a:off x="8388963" y="4384228"/>
            <a:ext cx="3248310" cy="1997100"/>
          </a:xfrm>
          <a:prstGeom prst="rect">
            <a:avLst/>
          </a:prstGeom>
        </p:spPr>
      </p:pic>
      <p:sp>
        <p:nvSpPr>
          <p:cNvPr id="28" name="文本框 27">
            <a:extLst>
              <a:ext uri="{FF2B5EF4-FFF2-40B4-BE49-F238E27FC236}">
                <a16:creationId xmlns:a16="http://schemas.microsoft.com/office/drawing/2014/main" id="{BE2ECA20-8B1E-40F7-B55F-0C02719D11BA}"/>
              </a:ext>
            </a:extLst>
          </p:cNvPr>
          <p:cNvSpPr txBox="1"/>
          <p:nvPr/>
        </p:nvSpPr>
        <p:spPr>
          <a:xfrm>
            <a:off x="5447928" y="5353008"/>
            <a:ext cx="11037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车辆排序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8E6FAD1C-A7F4-49B3-8FCB-E22F7C1C2043}"/>
              </a:ext>
            </a:extLst>
          </p:cNvPr>
          <p:cNvSpPr txBox="1"/>
          <p:nvPr/>
        </p:nvSpPr>
        <p:spPr>
          <a:xfrm>
            <a:off x="9313648" y="1779425"/>
            <a:ext cx="16033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车辆冲突关系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C37690EA-1AA1-4786-8FF3-A945B44144E3}"/>
              </a:ext>
            </a:extLst>
          </p:cNvPr>
          <p:cNvSpPr txBox="1"/>
          <p:nvPr/>
        </p:nvSpPr>
        <p:spPr>
          <a:xfrm>
            <a:off x="8040216" y="4780646"/>
            <a:ext cx="50405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虚拟队列</a:t>
            </a:r>
          </a:p>
        </p:txBody>
      </p:sp>
    </p:spTree>
    <p:extLst>
      <p:ext uri="{BB962C8B-B14F-4D97-AF65-F5344CB8AC3E}">
        <p14:creationId xmlns:p14="http://schemas.microsoft.com/office/powerpoint/2010/main" val="37548482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6D8729-FBD5-4ECA-AD44-99B1EB89C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算法设计</a:t>
            </a:r>
            <a:endParaRPr lang="en-US" altLang="zh-CN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7B6020D-1C95-49C5-879E-0C48A95D3E7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34435" y="1592263"/>
                <a:ext cx="5401525" cy="684609"/>
              </a:xfrm>
            </p:spPr>
            <p:txBody>
              <a:bodyPr/>
              <a:lstStyle/>
              <a:p>
                <a:r>
                  <a:rPr lang="zh-CN" altLang="en-US" dirty="0"/>
                  <a:t>速度规划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冲突的避免</a:t>
                </a:r>
                <a:endParaRPr lang="en-US" altLang="zh-CN" dirty="0"/>
              </a:p>
              <a:p>
                <a:pPr lvl="2"/>
                <a:r>
                  <a:rPr lang="zh-CN" altLang="en-US" dirty="0"/>
                  <a:t>保持虚拟队列内的跟驰关系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通行效率的提升</a:t>
                </a:r>
                <a:endParaRPr lang="en-US" altLang="zh-CN" dirty="0"/>
              </a:p>
              <a:p>
                <a:pPr lvl="2"/>
                <a:r>
                  <a:rPr lang="zh-CN" altLang="en-US" dirty="0"/>
                  <a:t>同一层无冲突车辆间尽量同时通过路口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反馈控制</a:t>
                </a:r>
                <a:endParaRPr lang="en-US" altLang="zh-CN" dirty="0"/>
              </a:p>
              <a:p>
                <a:pPr lvl="2"/>
                <a:r>
                  <a:rPr lang="zh-CN" altLang="en-US" dirty="0"/>
                  <a:t>补偿跟驰距离误差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b="1" i="1">
                            <a:latin typeface="Cambria Math" panose="02040503050406030204" pitchFamily="18" charset="0"/>
                          </a:rPr>
                          <m:t>𝜹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𝒑</m:t>
                        </m:r>
                      </m:sub>
                      <m:sup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𝒊</m:t>
                            </m:r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𝒋</m:t>
                            </m:r>
                          </m:e>
                        </m:d>
                      </m:sup>
                    </m:sSubSup>
                  </m:oMath>
                </a14:m>
                <a:r>
                  <a:rPr lang="zh-CN" altLang="en-US" dirty="0"/>
                  <a:t>和速度误差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b="1" i="1">
                            <a:latin typeface="Cambria Math" panose="02040503050406030204" pitchFamily="18" charset="0"/>
                          </a:rPr>
                          <m:t>𝜹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𝒗</m:t>
                        </m:r>
                      </m:sub>
                      <m:sup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𝒊</m:t>
                            </m:r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𝒋</m:t>
                            </m:r>
                          </m:e>
                        </m:d>
                      </m:sup>
                    </m:sSubSup>
                  </m:oMath>
                </a14:m>
                <a:endParaRPr lang="en-US" altLang="zh-CN" dirty="0"/>
              </a:p>
              <a:p>
                <a:pPr lvl="3"/>
                <a:r>
                  <a:rPr lang="zh-CN" altLang="en-US" dirty="0"/>
                  <a:t>只补偿同一层无冲突车辆间、</a:t>
                </a:r>
                <a:r>
                  <a:rPr lang="en-US" altLang="zh-CN" dirty="0"/>
                  <a:t>k</a:t>
                </a:r>
                <a:r>
                  <a:rPr lang="zh-CN" altLang="en-US" dirty="0"/>
                  <a:t>层之内（可取为</a:t>
                </a:r>
                <a:r>
                  <a:rPr lang="en-US" altLang="zh-CN" dirty="0"/>
                  <a:t>2</a:t>
                </a:r>
                <a:r>
                  <a:rPr lang="zh-CN" altLang="en-US" dirty="0"/>
                  <a:t>）跟驰车辆间的误差</a:t>
                </a:r>
                <a:endParaRPr lang="en-US" altLang="zh-CN" dirty="0"/>
              </a:p>
              <a:p>
                <a:pPr lvl="3"/>
                <a:r>
                  <a:rPr lang="zh-CN" altLang="en-US" dirty="0"/>
                  <a:t>目标跟驰距离为层数差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𝒍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𝒍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乘以期望固定距离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𝑫</m:t>
                    </m:r>
                  </m:oMath>
                </a14:m>
                <a:endParaRPr lang="en-US" altLang="zh-CN" dirty="0"/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7B6020D-1C95-49C5-879E-0C48A95D3E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4435" y="1592263"/>
                <a:ext cx="5401525" cy="684609"/>
              </a:xfrm>
              <a:blipFill>
                <a:blip r:embed="rId2"/>
                <a:stretch>
                  <a:fillRect l="-1242" t="-4425" b="-48230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A0786151-6CAD-47B9-AE0B-59896B0DE45B}"/>
                  </a:ext>
                </a:extLst>
              </p:cNvPr>
              <p:cNvSpPr txBox="1"/>
              <p:nvPr/>
            </p:nvSpPr>
            <p:spPr>
              <a:xfrm>
                <a:off x="1973624" y="5731601"/>
                <a:ext cx="8676799" cy="3729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=−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  <m:sup/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sSubSup>
                          <m:sSub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zh-CN" altLang="en-US" b="0" i="1" smtClean="0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d>
                          </m:sup>
                        </m:sSubSup>
                      </m:e>
                    </m:nary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  <m:sup/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sub>
                        </m:sSub>
                        <m:sSubSup>
                          <m:sSub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d>
                          </m:sup>
                        </m:sSubSup>
                      </m:e>
                    </m:nary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−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  <m:sup/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))</m:t>
                        </m:r>
                      </m:e>
                    </m:nary>
                    <m:r>
                      <a:rPr lang="en-US" altLang="zh-CN" i="1">
                        <a:latin typeface="Cambria Math" panose="02040503050406030204" pitchFamily="18" charset="0"/>
                      </a:rPr>
                      <m:t>−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  <m:sup/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))</m:t>
                        </m:r>
                      </m:e>
                    </m:nary>
                  </m:oMath>
                </a14:m>
                <a:endParaRPr lang="en-US" altLang="zh-CN" dirty="0"/>
              </a:p>
            </p:txBody>
          </p:sp>
        </mc:Choice>
        <mc:Fallback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A0786151-6CAD-47B9-AE0B-59896B0DE4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3624" y="5731601"/>
                <a:ext cx="8676799" cy="372987"/>
              </a:xfrm>
              <a:prstGeom prst="rect">
                <a:avLst/>
              </a:prstGeom>
              <a:blipFill>
                <a:blip r:embed="rId3"/>
                <a:stretch>
                  <a:fillRect l="-703" t="-114754" r="-422" b="-1885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>
            <a:extLst>
              <a:ext uri="{FF2B5EF4-FFF2-40B4-BE49-F238E27FC236}">
                <a16:creationId xmlns:a16="http://schemas.microsoft.com/office/drawing/2014/main" id="{5AB4599A-2139-4E25-9807-13FF9B84EFB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923"/>
          <a:stretch/>
        </p:blipFill>
        <p:spPr>
          <a:xfrm>
            <a:off x="5231904" y="2139647"/>
            <a:ext cx="6552729" cy="188922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5437077E-815E-44B0-8B7D-159C84F94E9C}"/>
                  </a:ext>
                </a:extLst>
              </p:cNvPr>
              <p:cNvSpPr txBox="1"/>
              <p:nvPr/>
            </p:nvSpPr>
            <p:spPr>
              <a:xfrm>
                <a:off x="6312024" y="4028871"/>
                <a:ext cx="4392488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0,2,6,7,8,9,10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∪[4,3,5]</m:t>
                      </m:r>
                    </m:oMath>
                  </m:oMathPara>
                </a14:m>
                <a:endParaRPr lang="en-US" altLang="zh-CN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altLang="zh-CN" b="0" dirty="0">
                  <a:ea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altLang="zh-CN" b="0" dirty="0">
                  <a:ea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altLang="zh-CN" b="0" dirty="0"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5437077E-815E-44B0-8B7D-159C84F94E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2024" y="4028871"/>
                <a:ext cx="4392488" cy="120032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175508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EBF752-CD8E-4FAF-AE98-04169504B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仿真</a:t>
            </a:r>
            <a:r>
              <a:rPr lang="en-US" altLang="zh-CN" dirty="0"/>
              <a:t>demo</a:t>
            </a:r>
            <a:endParaRPr lang="zh-CN" altLang="en-US" dirty="0"/>
          </a:p>
        </p:txBody>
      </p:sp>
      <p:pic>
        <p:nvPicPr>
          <p:cNvPr id="4" name="无信控路口人工驾驶">
            <a:hlinkClick r:id="" action="ppaction://media"/>
            <a:extLst>
              <a:ext uri="{FF2B5EF4-FFF2-40B4-BE49-F238E27FC236}">
                <a16:creationId xmlns:a16="http://schemas.microsoft.com/office/drawing/2014/main" id="{02336112-8E67-439B-BD1D-2B969D53B38F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8006" t="9598" r="8662" b="9486"/>
          <a:stretch/>
        </p:blipFill>
        <p:spPr>
          <a:xfrm>
            <a:off x="2639616" y="1688530"/>
            <a:ext cx="9145016" cy="4680520"/>
          </a:xfrm>
        </p:spPr>
      </p:pic>
      <p:sp>
        <p:nvSpPr>
          <p:cNvPr id="5" name="内容占位符 2">
            <a:extLst>
              <a:ext uri="{FF2B5EF4-FFF2-40B4-BE49-F238E27FC236}">
                <a16:creationId xmlns:a16="http://schemas.microsoft.com/office/drawing/2014/main" id="{3399079B-9EBB-454C-BF73-F675777052D8}"/>
              </a:ext>
            </a:extLst>
          </p:cNvPr>
          <p:cNvSpPr txBox="1">
            <a:spLocks/>
          </p:cNvSpPr>
          <p:nvPr/>
        </p:nvSpPr>
        <p:spPr bwMode="auto">
          <a:xfrm>
            <a:off x="334435" y="1592263"/>
            <a:ext cx="2305181" cy="111665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marL="0" indent="0" algn="l" rtl="0" eaLnBrk="1" fontAlgn="base" hangingPunct="1">
              <a:spcBef>
                <a:spcPct val="200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000" b="1">
                <a:solidFill>
                  <a:srgbClr val="004E8A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1" fontAlgn="base" hangingPunct="1">
              <a:spcBef>
                <a:spcPct val="200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b="1">
                <a:solidFill>
                  <a:schemeClr val="tx1"/>
                </a:solidFill>
                <a:latin typeface="+mn-lt"/>
              </a:defRPr>
            </a:lvl2pPr>
            <a:lvl3pPr marL="538480" indent="-187325" algn="l" rtl="0" eaLnBrk="1" fontAlgn="base" hangingPunct="1">
              <a:spcBef>
                <a:spcPct val="200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b="1">
                <a:solidFill>
                  <a:schemeClr val="tx1"/>
                </a:solidFill>
                <a:latin typeface="+mn-lt"/>
              </a:defRPr>
            </a:lvl3pPr>
            <a:lvl4pPr marL="717550" indent="-173355" algn="l" rtl="0" eaLnBrk="1" fontAlgn="base" hangingPunct="1">
              <a:spcBef>
                <a:spcPct val="200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+mn-lt"/>
              </a:defRPr>
            </a:lvl4pPr>
            <a:lvl5pPr marL="908050" indent="-189230" algn="l" rtl="0" eaLnBrk="1" fontAlgn="base" hangingPunct="1">
              <a:spcBef>
                <a:spcPct val="200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+mn-lt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zh-CN" altLang="en-US" kern="0" dirty="0"/>
              <a:t>人工驾驶</a:t>
            </a:r>
            <a:endParaRPr lang="en-US" altLang="zh-CN" kern="0" dirty="0"/>
          </a:p>
          <a:p>
            <a:pPr lvl="1"/>
            <a:r>
              <a:rPr lang="en-US" altLang="zh-CN" kern="0" dirty="0"/>
              <a:t>sumo</a:t>
            </a:r>
            <a:r>
              <a:rPr lang="zh-CN" altLang="en-US" kern="0" dirty="0"/>
              <a:t>驾驶员模型</a:t>
            </a:r>
            <a:endParaRPr lang="en-US" altLang="zh-CN" kern="0" dirty="0"/>
          </a:p>
          <a:p>
            <a:pPr lvl="1"/>
            <a:r>
              <a:rPr lang="zh-CN" altLang="en-US" kern="0" dirty="0"/>
              <a:t>完成所有车辆的路口通行</a:t>
            </a:r>
            <a:endParaRPr lang="en-US" altLang="zh-CN" kern="0" dirty="0"/>
          </a:p>
          <a:p>
            <a:pPr lvl="2"/>
            <a:r>
              <a:rPr lang="zh-CN" altLang="en-US" kern="0" dirty="0"/>
              <a:t>耗时</a:t>
            </a:r>
            <a:r>
              <a:rPr lang="en-US" altLang="zh-CN" kern="0" dirty="0"/>
              <a:t>27</a:t>
            </a:r>
            <a:r>
              <a:rPr lang="zh-CN" altLang="en-US" kern="0" dirty="0"/>
              <a:t>秒</a:t>
            </a:r>
            <a:endParaRPr lang="en-US" altLang="zh-CN" kern="0" dirty="0"/>
          </a:p>
          <a:p>
            <a:pPr lvl="1"/>
            <a:endParaRPr lang="en-US" altLang="zh-CN" kern="0" dirty="0"/>
          </a:p>
        </p:txBody>
      </p:sp>
    </p:spTree>
    <p:extLst>
      <p:ext uri="{BB962C8B-B14F-4D97-AF65-F5344CB8AC3E}">
        <p14:creationId xmlns:p14="http://schemas.microsoft.com/office/powerpoint/2010/main" val="3019121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68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7839B1-0BAC-4522-8C2F-4AD58CDDC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仿真</a:t>
            </a:r>
            <a:r>
              <a:rPr lang="en-US" altLang="zh-CN" dirty="0"/>
              <a:t>demo</a:t>
            </a:r>
            <a:endParaRPr lang="zh-CN" altLang="en-US" dirty="0"/>
          </a:p>
        </p:txBody>
      </p:sp>
      <p:pic>
        <p:nvPicPr>
          <p:cNvPr id="4" name="无信控路口多车协同">
            <a:hlinkClick r:id="" action="ppaction://media"/>
            <a:extLst>
              <a:ext uri="{FF2B5EF4-FFF2-40B4-BE49-F238E27FC236}">
                <a16:creationId xmlns:a16="http://schemas.microsoft.com/office/drawing/2014/main" id="{02631611-F56F-40F6-8747-3C20A153C414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7927" t="9876" r="8726" b="10087"/>
          <a:stretch/>
        </p:blipFill>
        <p:spPr>
          <a:xfrm>
            <a:off x="2567608" y="1700808"/>
            <a:ext cx="9217024" cy="4668242"/>
          </a:xfrm>
        </p:spPr>
      </p:pic>
      <p:sp>
        <p:nvSpPr>
          <p:cNvPr id="5" name="内容占位符 2">
            <a:extLst>
              <a:ext uri="{FF2B5EF4-FFF2-40B4-BE49-F238E27FC236}">
                <a16:creationId xmlns:a16="http://schemas.microsoft.com/office/drawing/2014/main" id="{3D2509E3-58B2-4D3B-83E6-282B8AB3613D}"/>
              </a:ext>
            </a:extLst>
          </p:cNvPr>
          <p:cNvSpPr txBox="1">
            <a:spLocks/>
          </p:cNvSpPr>
          <p:nvPr/>
        </p:nvSpPr>
        <p:spPr bwMode="auto">
          <a:xfrm>
            <a:off x="334435" y="1592263"/>
            <a:ext cx="2233173" cy="111665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marL="0" indent="0" algn="l" rtl="0" eaLnBrk="1" fontAlgn="base" hangingPunct="1">
              <a:spcBef>
                <a:spcPct val="200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000" b="1">
                <a:solidFill>
                  <a:srgbClr val="004E8A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1" fontAlgn="base" hangingPunct="1">
              <a:spcBef>
                <a:spcPct val="200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b="1">
                <a:solidFill>
                  <a:schemeClr val="tx1"/>
                </a:solidFill>
                <a:latin typeface="+mn-lt"/>
              </a:defRPr>
            </a:lvl2pPr>
            <a:lvl3pPr marL="538480" indent="-187325" algn="l" rtl="0" eaLnBrk="1" fontAlgn="base" hangingPunct="1">
              <a:spcBef>
                <a:spcPct val="200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b="1">
                <a:solidFill>
                  <a:schemeClr val="tx1"/>
                </a:solidFill>
                <a:latin typeface="+mn-lt"/>
              </a:defRPr>
            </a:lvl3pPr>
            <a:lvl4pPr marL="717550" indent="-173355" algn="l" rtl="0" eaLnBrk="1" fontAlgn="base" hangingPunct="1">
              <a:spcBef>
                <a:spcPct val="200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+mn-lt"/>
              </a:defRPr>
            </a:lvl4pPr>
            <a:lvl5pPr marL="908050" indent="-189230" algn="l" rtl="0" eaLnBrk="1" fontAlgn="base" hangingPunct="1">
              <a:spcBef>
                <a:spcPct val="200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+mn-lt"/>
              </a:defRPr>
            </a:lvl5pPr>
            <a:lvl6pPr marL="13652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923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zh-CN" altLang="en-US" kern="0" dirty="0"/>
              <a:t>多车协同</a:t>
            </a:r>
            <a:endParaRPr lang="en-US" altLang="zh-CN" kern="0" dirty="0"/>
          </a:p>
          <a:p>
            <a:pPr lvl="1"/>
            <a:r>
              <a:rPr lang="zh-CN" altLang="en-US" kern="0" dirty="0"/>
              <a:t>按算法车速行驶</a:t>
            </a:r>
            <a:endParaRPr lang="en-US" altLang="zh-CN" kern="0" dirty="0"/>
          </a:p>
          <a:p>
            <a:pPr lvl="1"/>
            <a:r>
              <a:rPr lang="zh-CN" altLang="en-US" kern="0" dirty="0"/>
              <a:t>完成所有车辆的路口通行</a:t>
            </a:r>
            <a:endParaRPr lang="en-US" altLang="zh-CN" kern="0" dirty="0"/>
          </a:p>
          <a:p>
            <a:pPr lvl="2"/>
            <a:r>
              <a:rPr lang="zh-CN" altLang="en-US" kern="0" dirty="0"/>
              <a:t>耗时</a:t>
            </a:r>
            <a:r>
              <a:rPr lang="en-US" altLang="zh-CN" kern="0" dirty="0"/>
              <a:t>12</a:t>
            </a:r>
            <a:r>
              <a:rPr lang="zh-CN" altLang="en-US" kern="0" dirty="0"/>
              <a:t>秒</a:t>
            </a:r>
            <a:endParaRPr lang="en-US" altLang="zh-CN" kern="0" dirty="0"/>
          </a:p>
        </p:txBody>
      </p:sp>
    </p:spTree>
    <p:extLst>
      <p:ext uri="{BB962C8B-B14F-4D97-AF65-F5344CB8AC3E}">
        <p14:creationId xmlns:p14="http://schemas.microsoft.com/office/powerpoint/2010/main" val="2731093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17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625E84-B1B4-43AF-9EEF-F01BAA1D7E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仿真</a:t>
            </a:r>
            <a:r>
              <a:rPr lang="en-US" altLang="zh-CN" dirty="0"/>
              <a:t>demo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48A206F-C2F0-406E-9AB2-6004B17B08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434" y="1592263"/>
            <a:ext cx="4609438" cy="1260673"/>
          </a:xfrm>
        </p:spPr>
        <p:txBody>
          <a:bodyPr/>
          <a:lstStyle/>
          <a:p>
            <a:r>
              <a:rPr lang="zh-CN" altLang="en-US" kern="0" dirty="0"/>
              <a:t>多车协同</a:t>
            </a:r>
            <a:endParaRPr lang="en-US" altLang="zh-CN" kern="0" dirty="0"/>
          </a:p>
          <a:p>
            <a:pPr lvl="1"/>
            <a:r>
              <a:rPr lang="zh-CN" altLang="en-US" dirty="0"/>
              <a:t>保持虚拟队列内的跟驰关系</a:t>
            </a:r>
            <a:endParaRPr lang="en-US" altLang="zh-CN" dirty="0"/>
          </a:p>
          <a:p>
            <a:pPr lvl="1"/>
            <a:r>
              <a:rPr lang="zh-CN" altLang="en-US" dirty="0"/>
              <a:t>同一层无冲突车辆间尽量同时通过路口</a:t>
            </a:r>
            <a:endParaRPr lang="en-US" altLang="zh-CN" dirty="0"/>
          </a:p>
          <a:p>
            <a:endParaRPr lang="en-US" altLang="zh-CN" kern="0" dirty="0"/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C98AC52-51F5-4FC8-9C26-9D23A830A2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635"/>
          <a:stretch/>
        </p:blipFill>
        <p:spPr>
          <a:xfrm>
            <a:off x="4727848" y="1592263"/>
            <a:ext cx="6686311" cy="488258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5816799-FB12-4BCE-A991-2EC6332774E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469"/>
          <a:stretch/>
        </p:blipFill>
        <p:spPr>
          <a:xfrm>
            <a:off x="1017364" y="3645024"/>
            <a:ext cx="3248310" cy="199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273390"/>
      </p:ext>
    </p:extLst>
  </p:cSld>
  <p:clrMapOvr>
    <a:masterClrMapping/>
  </p:clrMapOvr>
</p:sld>
</file>

<file path=ppt/theme/theme1.xml><?xml version="1.0" encoding="utf-8"?>
<a:theme xmlns:a="http://schemas.openxmlformats.org/drawingml/2006/main" name="Folienmaster_neu_allgemein">
  <a:themeElements>
    <a:clrScheme name="FZD_CD">
      <a:dk1>
        <a:sysClr val="windowText" lastClr="000000"/>
      </a:dk1>
      <a:lt1>
        <a:sysClr val="window" lastClr="FFFFFF"/>
      </a:lt1>
      <a:dk2>
        <a:srgbClr val="B13F9A"/>
      </a:dk2>
      <a:lt2>
        <a:srgbClr val="F4E7ED"/>
      </a:lt2>
      <a:accent1>
        <a:srgbClr val="004E8A"/>
      </a:accent1>
      <a:accent2>
        <a:srgbClr val="3374A1"/>
      </a:accent2>
      <a:accent3>
        <a:srgbClr val="66959E"/>
      </a:accent3>
      <a:accent4>
        <a:srgbClr val="99B8D0"/>
      </a:accent4>
      <a:accent5>
        <a:srgbClr val="99A604"/>
      </a:accent5>
      <a:accent6>
        <a:srgbClr val="F5A300"/>
      </a:accent6>
      <a:hlink>
        <a:srgbClr val="FDCA00"/>
      </a:hlink>
      <a:folHlink>
        <a:srgbClr val="CC4C03"/>
      </a:folHlink>
    </a:clrScheme>
    <a:fontScheme name="v1_TUD_Präsentation_ro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v1_TUD_Präsentation_ro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 Klassisch">
      <a:maj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Times New Roman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folienmaster_de_16-9</Template>
  <TotalTime>5829</TotalTime>
  <Words>1005</Words>
  <Application>Microsoft Office PowerPoint</Application>
  <PresentationFormat>宽屏</PresentationFormat>
  <Paragraphs>126</Paragraphs>
  <Slides>16</Slides>
  <Notes>2</Notes>
  <HiddenSlides>0</HiddenSlides>
  <MMClips>2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3" baseType="lpstr">
      <vt:lpstr>Stafford</vt:lpstr>
      <vt:lpstr>Arial</vt:lpstr>
      <vt:lpstr>Calibri</vt:lpstr>
      <vt:lpstr>Cambria Math</vt:lpstr>
      <vt:lpstr>Times New Roman</vt:lpstr>
      <vt:lpstr>Wingdings</vt:lpstr>
      <vt:lpstr>Folienmaster_neu_allgemein</vt:lpstr>
      <vt:lpstr>无信控路口多车协同</vt:lpstr>
      <vt:lpstr>目录</vt:lpstr>
      <vt:lpstr>需求/功能简介</vt:lpstr>
      <vt:lpstr>算法设计</vt:lpstr>
      <vt:lpstr>算法设计</vt:lpstr>
      <vt:lpstr>算法设计</vt:lpstr>
      <vt:lpstr>仿真demo</vt:lpstr>
      <vt:lpstr>仿真demo</vt:lpstr>
      <vt:lpstr>仿真demo</vt:lpstr>
      <vt:lpstr>云端部署方法</vt:lpstr>
      <vt:lpstr>云端部署方法</vt:lpstr>
      <vt:lpstr>云端部署方法</vt:lpstr>
      <vt:lpstr>云端部署方法</vt:lpstr>
      <vt:lpstr>测试方法</vt:lpstr>
      <vt:lpstr>PowerPoint 演示文稿</vt:lpstr>
      <vt:lpstr>云端部署方法</vt:lpstr>
    </vt:vector>
  </TitlesOfParts>
  <Company>HP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Deng Chen</dc:creator>
  <cp:lastModifiedBy>邓晨</cp:lastModifiedBy>
  <cp:revision>1619</cp:revision>
  <dcterms:created xsi:type="dcterms:W3CDTF">2020-08-11T12:32:00Z</dcterms:created>
  <dcterms:modified xsi:type="dcterms:W3CDTF">2024-01-31T09:55:05Z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1F62872D702B4B32B0B05A08A424D43A</vt:lpwstr>
  </property>
  <property fmtid="{D5CDD505-2E9C-101B-9397-08002B2CF9AE}" pid="3" name="KSOProductBuildVer">
    <vt:lpwstr>2052-11.1.0.10700</vt:lpwstr>
  </property>
</Properties>
</file>